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67" r:id="rId3"/>
  </p:sldMasterIdLst>
  <p:notesMasterIdLst>
    <p:notesMasterId r:id="rId6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305" r:id="rId27"/>
    <p:sldId id="307" r:id="rId28"/>
    <p:sldId id="308" r:id="rId29"/>
    <p:sldId id="306" r:id="rId30"/>
    <p:sldId id="309" r:id="rId31"/>
    <p:sldId id="279" r:id="rId32"/>
    <p:sldId id="280" r:id="rId33"/>
    <p:sldId id="281" r:id="rId34"/>
    <p:sldId id="282" r:id="rId35"/>
    <p:sldId id="283" r:id="rId36"/>
    <p:sldId id="284" r:id="rId37"/>
    <p:sldId id="285" r:id="rId38"/>
    <p:sldId id="286" r:id="rId39"/>
    <p:sldId id="287" r:id="rId40"/>
    <p:sldId id="288" r:id="rId41"/>
    <p:sldId id="291" r:id="rId42"/>
    <p:sldId id="289" r:id="rId43"/>
    <p:sldId id="290"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10" r:id="rId57"/>
    <p:sldId id="311" r:id="rId58"/>
    <p:sldId id="312" r:id="rId59"/>
    <p:sldId id="313" r:id="rId60"/>
    <p:sldId id="314" r:id="rId61"/>
    <p:sldId id="304" r:id="rId62"/>
  </p:sldIdLst>
  <p:sldSz cx="9144000" cy="6858000" type="screen4x3"/>
  <p:notesSz cx="7010400" cy="9296400"/>
  <p:embeddedFontLst>
    <p:embeddedFont>
      <p:font typeface="Cambria" panose="02040503050406030204" pitchFamily="18"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Source Sans Pro" panose="020B0604020202020204" charset="0"/>
      <p:regular r:id="rId72"/>
      <p:bold r:id="rId73"/>
      <p:italic r:id="rId74"/>
      <p:boldItalic r:id="rId75"/>
    </p:embeddedFont>
    <p:embeddedFont>
      <p:font typeface="Franklin Gothic" panose="020B0604020202020204" charset="0"/>
      <p:bold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7382A5-B995-4EE8-9877-E942FE6823F8}">
  <a:tblStyle styleId="{977382A5-B995-4EE8-9877-E942FE6823F8}"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38" autoAdjust="0"/>
  </p:normalViewPr>
  <p:slideViewPr>
    <p:cSldViewPr snapToGrid="0">
      <p:cViewPr varScale="1">
        <p:scale>
          <a:sx n="89" d="100"/>
          <a:sy n="89" d="100"/>
        </p:scale>
        <p:origin x="22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7" Type="http://schemas.openxmlformats.org/officeDocument/2006/relationships/slide" Target="slides/slide4.xml"/><Relationship Id="rId71"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9.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3352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letsmoveschools.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 name="Shape 9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Introduce trainers  with a few comments of your background working with the PYFP Program.  </a:t>
            </a:r>
          </a:p>
        </p:txBody>
      </p:sp>
      <p:sp>
        <p:nvSpPr>
          <p:cNvPr id="94" name="Shape 9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964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2" name="Shape 16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Point out that we are looking at national data, and that they have state data b/c they have to work with their state. </a:t>
            </a:r>
          </a:p>
          <a:p>
            <a:pPr marL="0" marR="0" lvl="0" indent="0" algn="l" rtl="0">
              <a:spcBef>
                <a:spcPts val="0"/>
              </a:spcBef>
              <a:spcAft>
                <a:spcPts val="0"/>
              </a:spcAft>
              <a:buSzPct val="25000"/>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When in a school district it is important to point to the local data.</a:t>
            </a:r>
          </a:p>
          <a:p>
            <a:pPr marL="0" marR="0" lvl="0" indent="0" algn="l" rtl="0">
              <a:spcBef>
                <a:spcPts val="0"/>
              </a:spcBef>
              <a:spcAft>
                <a:spcPts val="0"/>
              </a:spcAft>
              <a:buSzPct val="25000"/>
              <a:buNone/>
            </a:pPr>
            <a:endParaRPr sz="14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400" b="1" i="0" u="none" strike="noStrike" cap="none">
                <a:solidFill>
                  <a:schemeClr val="dk1"/>
                </a:solidFill>
                <a:latin typeface="Calibri"/>
                <a:ea typeface="Calibri"/>
                <a:cs typeface="Calibri"/>
                <a:sym typeface="Calibri"/>
              </a:rPr>
              <a:t>ADD: new 2014 SHPPS data</a:t>
            </a:r>
          </a:p>
        </p:txBody>
      </p:sp>
      <p:sp>
        <p:nvSpPr>
          <p:cNvPr id="163" name="Shape 16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159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Best place for students to get PA is in PE taught by a certified PE teacher</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Newest evidence outlines the effect PA has on academic achievement</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Improvements in classroom behaviors and academic performance including:</a:t>
            </a:r>
          </a:p>
          <a:p>
            <a:pPr marL="174708" marR="0" lvl="0" indent="-174708"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Increased attention</a:t>
            </a:r>
          </a:p>
          <a:p>
            <a:pPr marL="174708" marR="0" lvl="0" indent="-174708"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Faster cognitive processing speed</a:t>
            </a:r>
          </a:p>
          <a:p>
            <a:pPr marL="174708" marR="0" lvl="0" indent="-174708"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Improved standardized test scores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August 2015  new University of Illinois study based on Hillman’s work new study reveals that 9- and 10-year-old children who are aerobically fit tend to have significantly thinner gray matter than their “lower-fit” peers. Thinning of the outermost layer of brain cells in the cerebrum is associated with better mathematics performance, researchers report in the journal </a:t>
            </a:r>
            <a:r>
              <a:rPr lang="en-US" sz="1200" b="0" i="1" u="none" strike="noStrike" cap="none" dirty="0">
                <a:solidFill>
                  <a:schemeClr val="dk1"/>
                </a:solidFill>
                <a:latin typeface="Calibri"/>
                <a:ea typeface="Calibri"/>
                <a:cs typeface="Calibri"/>
                <a:sym typeface="Calibri"/>
              </a:rPr>
              <a:t>PLOS ONE</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The study also offers the first evidence that fitness enhances math skills by aiding the development of brain structures that contribute to mathematics achievement.</a:t>
            </a: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777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3" name="Shape 19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Arial"/>
                <a:ea typeface="Arial"/>
                <a:cs typeface="Arial"/>
                <a:sym typeface="Arial"/>
              </a:rPr>
              <a:t>Add LMAS model/framework</a:t>
            </a:r>
          </a:p>
          <a:p>
            <a:pPr marL="0" marR="0" lvl="0" indent="0" algn="l" rtl="0">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On February 28, 2013, ​First Lady Michelle Obama launched </a:t>
            </a:r>
            <a:r>
              <a:rPr lang="en-US" sz="1200" b="0" i="1" u="sng" strike="noStrike" cap="none" dirty="0">
                <a:solidFill>
                  <a:schemeClr val="hlink"/>
                </a:solidFill>
                <a:latin typeface="Arial"/>
                <a:ea typeface="Arial"/>
                <a:cs typeface="Arial"/>
                <a:sym typeface="Arial"/>
                <a:hlinkClick r:id="rId3"/>
              </a:rPr>
              <a:t>Let’s Move!</a:t>
            </a:r>
            <a:r>
              <a:rPr lang="en-US" sz="1200" b="0" i="0" u="sng" strike="noStrike" cap="none" dirty="0">
                <a:solidFill>
                  <a:schemeClr val="hlink"/>
                </a:solidFill>
                <a:latin typeface="Arial"/>
                <a:ea typeface="Arial"/>
                <a:cs typeface="Arial"/>
                <a:sym typeface="Arial"/>
                <a:hlinkClick r:id="rId3"/>
              </a:rPr>
              <a:t> Active Schools</a:t>
            </a:r>
            <a:r>
              <a:rPr lang="en-US" sz="1200" b="0" i="0" u="none" strike="noStrike" cap="none" dirty="0">
                <a:solidFill>
                  <a:schemeClr val="dk1"/>
                </a:solidFill>
                <a:latin typeface="Arial"/>
                <a:ea typeface="Arial"/>
                <a:cs typeface="Arial"/>
                <a:sym typeface="Arial"/>
              </a:rPr>
              <a:t> to bring physical activity back into our American schools. The LMAS program provides simple steps and tools to help schools create active environments where students get 60 minutes of physical activity throughout the school day, as recommended in the Physical Activity Guidelines for Americans.  In order to reach the LMAS goal of 60 minutes of daily physical activity opportunities, a national framework for physical education was  created and endorsed by the Center of Disease  Control and Prevention and SHAPE America. A Comprehensive School Physical Activity Program (CSPAP) is a multi-component approach by which schools use every opportunity for students to be physically active during school, meet the nationally-recommended 60 minutes of physical activity each day, and develop the knowledge, skills, and confidence to be physically active for a lifetime. A CSPAP reflects strong coordination across the five components: quality physical education as the foundation of an active school, physical activity before, during, and after school, staff involvement, and family and community engagement.  CSPAP is a process where schools develop, implement, and evaluate physical education and physical activity programs across these 5 program elements .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852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0" name="Shape 21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Because we are not meeting national guidelines, a new framework was outlined by the CDC to coordinate national efforts</a:t>
            </a:r>
          </a:p>
          <a:p>
            <a:pPr marL="0" marR="0" lvl="0" indent="0" algn="l" rtl="0">
              <a:lnSpc>
                <a:spcPct val="90000"/>
              </a:lnSpc>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lnSpc>
                <a:spcPct val="90000"/>
              </a:lnSpc>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Shannon to update graphic</a:t>
            </a:r>
          </a:p>
          <a:p>
            <a:pPr marL="0" marR="0" lvl="0" indent="0" algn="l" rtl="0">
              <a:lnSpc>
                <a:spcPct val="90000"/>
              </a:lnSpc>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Use this just as an intro slide/graphic slide</a:t>
            </a:r>
          </a:p>
          <a:p>
            <a:pPr marL="0" marR="0" lvl="0" indent="0" algn="l" rtl="0">
              <a:lnSpc>
                <a:spcPct val="90000"/>
              </a:lnSpc>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90000"/>
              </a:lnSpc>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How do the CSPAP framework, LMAS and the PYFP initiatives fit together under the National Physical Education CSPAP framework?  Let’s Move! Active Schools is a physical activity and physical education national initiative to promote 60 minutes of daily physical activity opportunities as the new norm for our schools. As stated previously, the mission of PYFP is to provide a national model for fitness education that includes use of a health-related fitness assessment, as well as educational and motivational tools, to support teachers and empower students to adopt an active lifestyle  and is  one of the national training mechanisms  for physical education. The key component of an active school in both of these programs is quality and effective physical education. </a:t>
            </a:r>
          </a:p>
          <a:p>
            <a:pPr marL="0" marR="0" lvl="0" indent="0" algn="l" rtl="0">
              <a:lnSpc>
                <a:spcPct val="90000"/>
              </a:lnSpc>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90000"/>
              </a:lnSpc>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Schools can form teams and sign up their schools for the LMAS Program at  www.letsmoveschools.org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u="none">
                <a:solidFill>
                  <a:schemeClr val="dk1"/>
                </a:solidFill>
                <a:latin typeface="Calibri"/>
                <a:ea typeface="Calibri"/>
                <a:cs typeface="Calibri"/>
                <a:sym typeface="Calibri"/>
              </a:rPr>
              <a:t>13</a:t>
            </a:fld>
            <a:endParaRPr lang="en-US" sz="1200" b="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819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0" name="Shape 22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a:t>
            </a:r>
          </a:p>
        </p:txBody>
      </p:sp>
      <p:sp>
        <p:nvSpPr>
          <p:cNvPr id="221" name="Shape 22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684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4" name="Shape 24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Note: highlight chart and what you’ll be focusing on in this training : add curriculum with a circle</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The Presidential Youth Fitness Program addresses both student assessment and appropriate instruction.</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Statement on Essential Components of PE</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Defining the essential components of physical education raises awareness for the critical policies and practices that guide school districts and schools in addressing students’ education needs. School districts and schools also must establish the written curriculum that defines what is to be taught, guides rigorous instruction that supports the curriculum and identifies student assessment that will provide evidence of student learning.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Student assessment</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Assessment in physical education includes conducting </a:t>
            </a:r>
            <a:r>
              <a:rPr lang="en-US" sz="1200" b="0" i="1" u="none" strike="noStrike" cap="none" dirty="0" err="1">
                <a:solidFill>
                  <a:schemeClr val="dk1"/>
                </a:solidFill>
                <a:latin typeface="Calibri"/>
                <a:ea typeface="Calibri"/>
                <a:cs typeface="Calibri"/>
                <a:sym typeface="Calibri"/>
              </a:rPr>
              <a:t>preassessments</a:t>
            </a:r>
            <a:r>
              <a:rPr lang="en-US" sz="1200" b="0" i="1"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to learn where students are in the beginning of a learning sequence, </a:t>
            </a:r>
            <a:r>
              <a:rPr lang="en-US" sz="1200" b="0" i="1" u="none" strike="noStrike" cap="none" dirty="0">
                <a:solidFill>
                  <a:schemeClr val="dk1"/>
                </a:solidFill>
                <a:latin typeface="Calibri"/>
                <a:ea typeface="Calibri"/>
                <a:cs typeface="Calibri"/>
                <a:sym typeface="Calibri"/>
              </a:rPr>
              <a:t>formative assessments </a:t>
            </a:r>
            <a:r>
              <a:rPr lang="en-US" sz="1200" b="0" i="0" u="none" strike="noStrike" cap="none" dirty="0">
                <a:solidFill>
                  <a:schemeClr val="dk1"/>
                </a:solidFill>
                <a:latin typeface="Calibri"/>
                <a:ea typeface="Calibri"/>
                <a:cs typeface="Calibri"/>
                <a:sym typeface="Calibri"/>
              </a:rPr>
              <a:t>that are ongoing during instruction to check for understanding, and </a:t>
            </a:r>
            <a:r>
              <a:rPr lang="en-US" sz="1200" b="0" i="1" u="none" strike="noStrike" cap="none" dirty="0">
                <a:solidFill>
                  <a:schemeClr val="dk1"/>
                </a:solidFill>
                <a:latin typeface="Calibri"/>
                <a:ea typeface="Calibri"/>
                <a:cs typeface="Calibri"/>
                <a:sym typeface="Calibri"/>
              </a:rPr>
              <a:t>summative assessments </a:t>
            </a:r>
            <a:r>
              <a:rPr lang="en-US" sz="1200" b="0" i="0" u="none" strike="noStrike" cap="none" dirty="0">
                <a:solidFill>
                  <a:schemeClr val="dk1"/>
                </a:solidFill>
                <a:latin typeface="Calibri"/>
                <a:ea typeface="Calibri"/>
                <a:cs typeface="Calibri"/>
                <a:sym typeface="Calibri"/>
              </a:rPr>
              <a:t>at the close of a unit or instructional sequence to provide a comprehensive summary of each student’s progress (SHAPE America, 2014, p. 90).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2409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3" name="Shape 25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Now that we’ve taken a look at what is essential to physical education, let’s look at the national standards for physical education.</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What should a student, a physically literate individual, be able to know and do?</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PYFP address 3 , 4 and 5  </a:t>
            </a:r>
            <a:r>
              <a:rPr lang="en-US" sz="1200" b="1" i="0" u="none" strike="noStrike" cap="none">
                <a:solidFill>
                  <a:schemeClr val="dk1"/>
                </a:solidFill>
                <a:latin typeface="Calibri"/>
                <a:ea typeface="Calibri"/>
                <a:cs typeface="Calibri"/>
                <a:sym typeface="Calibri"/>
              </a:rPr>
              <a:t>All 50 states identify standard 3 in state standards</a:t>
            </a:r>
          </a:p>
        </p:txBody>
      </p:sp>
      <p:sp>
        <p:nvSpPr>
          <p:cNvPr id="254" name="Shape 25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620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1" name="Shape 26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Find Someone Who Knows Icebreaker</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See how quickly you can fill out your sheet with the correct answers.  You can only get one answer from any one participant. Ask each participant to initial the number next to the question once you have written down the answer.  Have fun getting to know each other and learning about PYFP!</a:t>
            </a:r>
          </a:p>
        </p:txBody>
      </p:sp>
      <p:sp>
        <p:nvSpPr>
          <p:cNvPr id="262" name="Shape 26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5322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7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What is PYFP?</a:t>
            </a:r>
          </a:p>
          <a:p>
            <a:pPr marL="0" marR="0" lvl="0" indent="0" algn="l" rtl="0">
              <a:spcBef>
                <a:spcPts val="3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Through a collaboration of industry leaders in the space of physical activity, fitness and physical education, the President’s Council in partnership with The Cooper Institute, the Society of Health and Physical Educators, the Center for Disease Control and Prevention and the National Foundation on Fitness, Sports and Nutrition came together to launch the Presidential Youth Fitness Program in September of 2012.</a:t>
            </a:r>
          </a:p>
          <a:p>
            <a:pPr marL="0" marR="0" lvl="0" indent="0" algn="l" rtl="0">
              <a:spcBef>
                <a:spcPts val="360"/>
              </a:spcBef>
              <a:spcAft>
                <a:spcPts val="0"/>
              </a:spcAft>
              <a:buClr>
                <a:schemeClr val="dk1"/>
              </a:buClr>
              <a:buSzPct val="1000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This effort thereby created….</a:t>
            </a:r>
          </a:p>
          <a:p>
            <a:pPr marL="0" marR="0" lvl="0" indent="0" algn="l" rtl="0">
              <a:spcBef>
                <a:spcPts val="360"/>
              </a:spcBef>
              <a:spcAft>
                <a:spcPts val="0"/>
              </a:spcAft>
              <a:buClr>
                <a:schemeClr val="dk1"/>
              </a:buClr>
              <a:buSzPct val="1000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100000"/>
              <a:buFont typeface="Arial"/>
              <a:buChar char="•"/>
            </a:pPr>
            <a:r>
              <a:rPr lang="en-US" sz="1200" b="1" i="0" u="none" strike="noStrike" cap="none">
                <a:solidFill>
                  <a:schemeClr val="dk1"/>
                </a:solidFill>
                <a:latin typeface="Arial"/>
                <a:ea typeface="Arial"/>
                <a:cs typeface="Arial"/>
                <a:sym typeface="Arial"/>
              </a:rPr>
              <a:t>…ONE </a:t>
            </a:r>
            <a:r>
              <a:rPr lang="en-US" sz="1200" b="1" i="0" u="sng" strike="noStrike" cap="none">
                <a:solidFill>
                  <a:schemeClr val="dk1"/>
                </a:solidFill>
                <a:latin typeface="Arial"/>
                <a:ea typeface="Arial"/>
                <a:cs typeface="Arial"/>
                <a:sym typeface="Arial"/>
              </a:rPr>
              <a:t>national</a:t>
            </a:r>
            <a:r>
              <a:rPr lang="en-US" sz="1200" b="1" i="0" u="none" strike="noStrike" cap="none">
                <a:solidFill>
                  <a:schemeClr val="dk1"/>
                </a:solidFill>
                <a:latin typeface="Arial"/>
                <a:ea typeface="Arial"/>
                <a:cs typeface="Arial"/>
                <a:sym typeface="Arial"/>
              </a:rPr>
              <a:t> comprehensive school-based program and assessment for America’s youth… with a goal of empowering students to be fit for life.</a:t>
            </a:r>
          </a:p>
          <a:p>
            <a:pPr marL="0" marR="0" lvl="0" indent="0" algn="l" rtl="0">
              <a:spcBef>
                <a:spcPts val="360"/>
              </a:spcBef>
              <a:spcAft>
                <a:spcPts val="0"/>
              </a:spcAft>
              <a:buClr>
                <a:schemeClr val="dk1"/>
              </a:buClr>
              <a:buSzPct val="100000"/>
              <a:buFont typeface="Calibri"/>
              <a:buNone/>
            </a:pPr>
            <a:endParaRPr sz="1200" b="1"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focus of this new program emphasizes health, not performance, which is an important distinction when trying to establish healthy habits that will last a lifetime.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15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0" name="Shape 10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Group Agreements: Posted on the wall and include</a:t>
            </a: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1. Take charge of learning</a:t>
            </a: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2. Delay distractions (cell phones off or vibrate)</a:t>
            </a: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3. Take care of personal needs</a:t>
            </a: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4. Step up-step back</a:t>
            </a: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5. Any Additions?</a:t>
            </a:r>
          </a:p>
          <a:p>
            <a:pPr marL="0" marR="0" lvl="0" indent="0" algn="l" rtl="0">
              <a:spcBef>
                <a:spcPts val="0"/>
              </a:spcBef>
              <a:spcAft>
                <a:spcPts val="0"/>
              </a:spcAft>
              <a:buSzPct val="25000"/>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Jar of Jargon-Jar for those pesky acronyms, we will revisit frequently</a:t>
            </a: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Bike Rack- Set aside those questions for later</a:t>
            </a: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Table Tools-Manipulatives that will assist you in remaining engaged</a:t>
            </a:r>
          </a:p>
          <a:p>
            <a:pPr marL="0" marR="0" lvl="0" indent="0" algn="l" rtl="0">
              <a:spcBef>
                <a:spcPts val="0"/>
              </a:spcBef>
              <a:spcAft>
                <a:spcPts val="0"/>
              </a:spcAft>
              <a:buSzPct val="25000"/>
              <a:buNone/>
            </a:pPr>
            <a:r>
              <a:rPr lang="en-US" sz="1400" b="0" i="0" u="none" strike="noStrike" cap="none">
                <a:solidFill>
                  <a:schemeClr val="dk1"/>
                </a:solidFill>
                <a:latin typeface="Calibri"/>
                <a:ea typeface="Calibri"/>
                <a:cs typeface="Calibri"/>
                <a:sym typeface="Calibri"/>
              </a:rPr>
              <a:t>Breaks- Ops for Rest Room at any time and PA when needed. Equipment located in back of room.</a:t>
            </a:r>
          </a:p>
        </p:txBody>
      </p:sp>
      <p:sp>
        <p:nvSpPr>
          <p:cNvPr id="101" name="Shape 10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32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7" name="Shape 28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collaboration resulted in the development of a free, voluntary </a:t>
            </a:r>
            <a:r>
              <a:rPr lang="en-US" sz="1200" b="0" i="0" u="sng" strike="noStrike" cap="none">
                <a:solidFill>
                  <a:schemeClr val="dk1"/>
                </a:solidFill>
                <a:latin typeface="Calibri"/>
                <a:ea typeface="Calibri"/>
                <a:cs typeface="Calibri"/>
                <a:sym typeface="Calibri"/>
              </a:rPr>
              <a:t>program</a:t>
            </a:r>
            <a:r>
              <a:rPr lang="en-US" sz="1200" b="0" i="0" u="none" strike="noStrike" cap="none">
                <a:solidFill>
                  <a:schemeClr val="dk1"/>
                </a:solidFill>
                <a:latin typeface="Calibri"/>
                <a:ea typeface="Calibri"/>
                <a:cs typeface="Calibri"/>
                <a:sym typeface="Calibri"/>
              </a:rPr>
              <a:t> that strives to ensure what happens before, during and after the fitness assessment benefits students and physical educators.</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 Tools and resources include:</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Instructional strategies to promote student physical activity and fitness</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Communication tools to help physical educators increase awareness about their work in the classroom</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Recognition options fitness and physical activity achievements</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Special Note: The Presidential Youth Fitness Program has replaced the President’s Challenge Youth Fitness Test to emphasize the role of schools in promoting the health and well-being of ALL students</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88" name="Shape 28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936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4" name="Shape 29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CSPAP model – PE is at the forefront and where PYFP is administered, however all other areas can contribute additional physical activity that will help improve PYFP results.</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PYFP is different because of the HFZ – does not compare kids to each other---compares kids to a level of fitness they need to be healthy.</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895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302" name="Shape 30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9566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2483779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285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2353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1910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6167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1596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83913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rgbClr val="376092"/>
                </a:solidFill>
                <a:latin typeface="Arial"/>
                <a:ea typeface="Arial"/>
                <a:cs typeface="Arial"/>
                <a:sym typeface="Arial"/>
              </a:rPr>
              <a:t>NOTES: </a:t>
            </a:r>
          </a:p>
          <a:p>
            <a:pPr marL="0" marR="0" lvl="0" indent="0" algn="l" rtl="0">
              <a:spcBef>
                <a:spcPts val="360"/>
              </a:spcBef>
              <a:spcAft>
                <a:spcPts val="0"/>
              </a:spcAft>
              <a:buClr>
                <a:srgbClr val="376092"/>
              </a:buClr>
              <a:buSzPct val="100000"/>
              <a:buFont typeface="Arial"/>
              <a:buChar char="-"/>
            </a:pPr>
            <a:r>
              <a:rPr lang="en-US" sz="1200" b="0" i="0" u="none" strike="noStrike" cap="none">
                <a:solidFill>
                  <a:srgbClr val="376092"/>
                </a:solidFill>
                <a:latin typeface="Arial"/>
                <a:ea typeface="Arial"/>
                <a:cs typeface="Arial"/>
                <a:sym typeface="Arial"/>
              </a:rPr>
              <a:t>Goal of this training is to introduce school district and school leaders and teachers to the process of PYFP and how it connects to national initiatives that support the implementation of the essential components of physical education. </a:t>
            </a:r>
          </a:p>
          <a:p>
            <a:pPr marL="640594" marR="0" lvl="1" indent="-183393" algn="l" rtl="0">
              <a:spcBef>
                <a:spcPts val="360"/>
              </a:spcBef>
              <a:spcAft>
                <a:spcPts val="0"/>
              </a:spcAft>
              <a:buClr>
                <a:srgbClr val="376092"/>
              </a:buClr>
              <a:buSzPct val="100000"/>
              <a:buFont typeface="Arial"/>
              <a:buChar char="-"/>
            </a:pPr>
            <a:r>
              <a:rPr lang="en-US" sz="1200" b="0" i="0" u="none" strike="noStrike" cap="none">
                <a:solidFill>
                  <a:srgbClr val="376092"/>
                </a:solidFill>
                <a:latin typeface="Arial"/>
                <a:ea typeface="Arial"/>
                <a:cs typeface="Arial"/>
                <a:sym typeface="Arial"/>
              </a:rPr>
              <a:t>Teachers: better teacher—how do I implement physical education and assessment in my school</a:t>
            </a:r>
          </a:p>
          <a:p>
            <a:pPr marL="640594" marR="0" lvl="1" indent="-183393" algn="l" rtl="0">
              <a:spcBef>
                <a:spcPts val="360"/>
              </a:spcBef>
              <a:spcAft>
                <a:spcPts val="0"/>
              </a:spcAft>
              <a:buClr>
                <a:srgbClr val="376092"/>
              </a:buClr>
              <a:buSzPct val="100000"/>
              <a:buFont typeface="Arial"/>
              <a:buChar char="-"/>
            </a:pPr>
            <a:r>
              <a:rPr lang="en-US" sz="1200" b="0" i="0" u="none" strike="noStrike" cap="none">
                <a:solidFill>
                  <a:srgbClr val="376092"/>
                </a:solidFill>
                <a:latin typeface="Arial"/>
                <a:ea typeface="Arial"/>
                <a:cs typeface="Arial"/>
                <a:sym typeface="Arial"/>
              </a:rPr>
              <a:t>District and school leaders—hear about what PE teachers do, what they need and how you can support them in implementing the essential components of physical education</a:t>
            </a:r>
          </a:p>
          <a:p>
            <a:pPr marL="640594" marR="0" lvl="1" indent="-183393" algn="l" rtl="0">
              <a:spcBef>
                <a:spcPts val="360"/>
              </a:spcBef>
              <a:spcAft>
                <a:spcPts val="0"/>
              </a:spcAft>
              <a:buClr>
                <a:srgbClr val="376092"/>
              </a:buClr>
              <a:buSzPct val="100000"/>
              <a:buFont typeface="Arial"/>
              <a:buChar char="-"/>
            </a:pPr>
            <a:r>
              <a:rPr lang="en-US" sz="1200" b="0" i="0" u="none" strike="noStrike" cap="none">
                <a:solidFill>
                  <a:srgbClr val="376092"/>
                </a:solidFill>
                <a:latin typeface="Arial"/>
                <a:ea typeface="Arial"/>
                <a:cs typeface="Arial"/>
                <a:sym typeface="Arial"/>
              </a:rPr>
              <a:t>Students: what should they know and do</a:t>
            </a:r>
          </a:p>
          <a:p>
            <a:pPr marL="0" marR="0" lvl="0" indent="0" algn="l" rtl="0">
              <a:spcBef>
                <a:spcPts val="360"/>
              </a:spcBef>
              <a:spcAft>
                <a:spcPts val="0"/>
              </a:spcAft>
              <a:buClr>
                <a:srgbClr val="376092"/>
              </a:buClr>
              <a:buSzPct val="100000"/>
              <a:buFont typeface="Arial"/>
              <a:buChar char="-"/>
            </a:pPr>
            <a:r>
              <a:rPr lang="en-US" sz="1200" b="0" i="0" u="none" strike="noStrike" cap="none">
                <a:solidFill>
                  <a:srgbClr val="376092"/>
                </a:solidFill>
                <a:latin typeface="Arial"/>
                <a:ea typeface="Arial"/>
                <a:cs typeface="Arial"/>
                <a:sym typeface="Arial"/>
              </a:rPr>
              <a:t> </a:t>
            </a:r>
          </a:p>
          <a:p>
            <a:pPr marL="0" marR="0" lvl="0" indent="0" algn="l" rtl="0">
              <a:spcBef>
                <a:spcPts val="360"/>
              </a:spcBef>
              <a:spcAft>
                <a:spcPts val="0"/>
              </a:spcAft>
              <a:buClr>
                <a:srgbClr val="376092"/>
              </a:buClr>
              <a:buSzPct val="100000"/>
              <a:buFont typeface="Arial"/>
              <a:buChar char="-"/>
            </a:pPr>
            <a:r>
              <a:rPr lang="en-US" sz="1200" b="0" i="0" u="none" strike="noStrike" cap="none">
                <a:solidFill>
                  <a:srgbClr val="376092"/>
                </a:solidFill>
                <a:latin typeface="Arial"/>
                <a:ea typeface="Arial"/>
                <a:cs typeface="Arial"/>
                <a:sym typeface="Arial"/>
              </a:rPr>
              <a:t>Majority of the training will focus on what is PYFP, why is it important, how to implement PYFP through the 8 step process and where you can find additional resources to help implement the PYFP program.   At the end, we will focus on action planning to choose next steps for implementing the PYFP Program in your schools and districts.</a:t>
            </a:r>
          </a:p>
          <a:p>
            <a:pPr marL="0" marR="0" lvl="0" indent="0" algn="l" rtl="0">
              <a:spcBef>
                <a:spcPts val="360"/>
              </a:spcBef>
              <a:spcAft>
                <a:spcPts val="0"/>
              </a:spcAft>
              <a:buClr>
                <a:srgbClr val="376092"/>
              </a:buClr>
              <a:buSzPct val="100000"/>
              <a:buFont typeface="Arial"/>
              <a:buChar char="-"/>
            </a:pPr>
            <a:r>
              <a:rPr lang="en-US" sz="1200" b="0" i="0" u="none" strike="noStrike" cap="none">
                <a:solidFill>
                  <a:srgbClr val="376092"/>
                </a:solidFill>
                <a:latin typeface="Arial"/>
                <a:ea typeface="Arial"/>
                <a:cs typeface="Arial"/>
                <a:sym typeface="Arial"/>
              </a:rPr>
              <a:t> </a:t>
            </a:r>
          </a:p>
          <a:p>
            <a:pPr marL="0" marR="0" lvl="0" indent="0" algn="l" rtl="0">
              <a:spcBef>
                <a:spcPts val="360"/>
              </a:spcBef>
              <a:spcAft>
                <a:spcPts val="0"/>
              </a:spcAft>
              <a:buClr>
                <a:srgbClr val="376092"/>
              </a:buClr>
              <a:buSzPct val="100000"/>
              <a:buFont typeface="Arial"/>
              <a:buChar char="-"/>
            </a:pPr>
            <a:r>
              <a:rPr lang="en-US" sz="1200" b="1" i="0" u="none" strike="noStrike" cap="none">
                <a:solidFill>
                  <a:srgbClr val="376092"/>
                </a:solidFill>
                <a:latin typeface="Arial"/>
                <a:ea typeface="Arial"/>
                <a:cs typeface="Arial"/>
                <a:sym typeface="Arial"/>
              </a:rPr>
              <a:t>Note to customize slides to incorporate state specific needs and resources</a:t>
            </a:r>
          </a:p>
          <a:p>
            <a:pPr marL="0" marR="0" lvl="0" indent="0" algn="l" rtl="0">
              <a:spcBef>
                <a:spcPts val="360"/>
              </a:spcBef>
              <a:spcAft>
                <a:spcPts val="0"/>
              </a:spcAft>
              <a:buSzPct val="25000"/>
              <a:buNone/>
            </a:pPr>
            <a:endParaRPr sz="1200" b="1" i="0" u="none" strike="noStrike" cap="none">
              <a:solidFill>
                <a:srgbClr val="376092"/>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a:solidFill>
                  <a:srgbClr val="376092"/>
                </a:solidFill>
                <a:latin typeface="Arial"/>
                <a:ea typeface="Arial"/>
                <a:cs typeface="Arial"/>
                <a:sym typeface="Arial"/>
              </a:rPr>
              <a:t>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1274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3569811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2" name="Shape 33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PYFP uses an 8 step model process and assessments to determine:</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What do students </a:t>
            </a:r>
            <a:r>
              <a:rPr lang="en-US" sz="1200" b="0" i="0" u="sng" strike="noStrike" cap="none" dirty="0">
                <a:solidFill>
                  <a:schemeClr val="dk1"/>
                </a:solidFill>
                <a:latin typeface="Calibri"/>
                <a:ea typeface="Calibri"/>
                <a:cs typeface="Calibri"/>
                <a:sym typeface="Calibri"/>
              </a:rPr>
              <a:t>need</a:t>
            </a:r>
            <a:r>
              <a:rPr lang="en-US" sz="1200" b="0" i="0" u="none" strike="noStrike" cap="none" dirty="0">
                <a:solidFill>
                  <a:schemeClr val="dk1"/>
                </a:solidFill>
                <a:latin typeface="Calibri"/>
                <a:ea typeface="Calibri"/>
                <a:cs typeface="Calibri"/>
                <a:sym typeface="Calibri"/>
              </a:rPr>
              <a:t> to know in order to be successful or to achieve this step? </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What do students </a:t>
            </a:r>
            <a:r>
              <a:rPr lang="en-US" sz="1200" b="0" i="0" u="sng" strike="noStrike" cap="none" dirty="0">
                <a:solidFill>
                  <a:schemeClr val="dk1"/>
                </a:solidFill>
                <a:latin typeface="Calibri"/>
                <a:ea typeface="Calibri"/>
                <a:cs typeface="Calibri"/>
                <a:sym typeface="Calibri"/>
              </a:rPr>
              <a:t>need</a:t>
            </a:r>
            <a:r>
              <a:rPr lang="en-US" sz="1200" b="0" i="0" u="none" strike="noStrike" cap="none" dirty="0">
                <a:solidFill>
                  <a:schemeClr val="dk1"/>
                </a:solidFill>
                <a:latin typeface="Calibri"/>
                <a:ea typeface="Calibri"/>
                <a:cs typeface="Calibri"/>
                <a:sym typeface="Calibri"/>
              </a:rPr>
              <a:t> to be able to do in order to be successful or to achieve this step?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How will you assess that learning has taken place?</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Note: this image will be updated—get from cooper institute and US games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1321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9" name="Shape 33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Turn to the PYFP Participant Checklist on page:#</a:t>
            </a:r>
          </a:p>
          <a:p>
            <a:pPr marL="0" marR="0" lvl="0" indent="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Explain that the items in the checklist are something that you strive for—it will take time to accomplish. </a:t>
            </a:r>
          </a:p>
          <a:p>
            <a:pPr marL="0" marR="0" lvl="0" indent="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Self-assess the level that you are at today teaching and assessing these steps in your classes</a:t>
            </a:r>
          </a:p>
          <a:p>
            <a:pPr marL="0" marR="0" lvl="0" indent="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The great thing about this is that you MAY already be doing the program and adhering to these components or instructional practices and, if you are, there is a free recognition option for you, which I will cover in a few slides.</a:t>
            </a:r>
          </a:p>
          <a:p>
            <a:pPr marL="0" marR="0" lvl="0" indent="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However, the partners realize these components are not found in many physical education programs and are looking to change that.  Whether they are incorporated all at once or changes are made as skills are learned and resources acquired, the partners aim to be in 90% of schools nationwide by 2020.</a:t>
            </a:r>
          </a:p>
          <a:p>
            <a:pPr marL="0" marR="0" lvl="0" indent="0" algn="l" rtl="0">
              <a:spcBef>
                <a:spcPts val="300"/>
              </a:spcBef>
              <a:spcAft>
                <a:spcPts val="0"/>
              </a:spcAft>
              <a:buSzPct val="25000"/>
              <a:buNone/>
            </a:pPr>
            <a:endParaRPr sz="10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052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6" name="Shape 34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Look at the three grade bands.  Your job as a group is to decide how the steps articulate throughout elementary, middle and high school.  Decide which of the puzzle pieces describe what elem, middle, and high school students need to know and be able to do.</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You have ____ Minutes (5)</a:t>
            </a:r>
          </a:p>
        </p:txBody>
      </p:sp>
      <p:sp>
        <p:nvSpPr>
          <p:cNvPr id="347" name="Shape 34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6754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3" name="Shape 35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r>
              <a:rPr lang="en-US" sz="1110" b="0" i="0" u="none" strike="noStrike" cap="none" dirty="0">
                <a:solidFill>
                  <a:schemeClr val="dk1"/>
                </a:solidFill>
                <a:latin typeface="Calibri"/>
                <a:ea typeface="Calibri"/>
                <a:cs typeface="Calibri"/>
                <a:sym typeface="Calibri"/>
              </a:rPr>
              <a:t>( Answer and questions they have. 2. Answer, steps build upon each step, because harder, and students take ownership for their learning  3.  personal trainer, mentor for others, good consumer of physical activity, physically literate, and live a healthier life!</a:t>
            </a:r>
          </a:p>
          <a:p>
            <a:pPr marL="0" marR="0" lvl="0" indent="0" algn="l" rtl="0">
              <a:lnSpc>
                <a:spcPct val="80000"/>
              </a:lnSpc>
              <a:spcBef>
                <a:spcPts val="0"/>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1110" b="0" i="0" u="none" strike="noStrike" cap="none" dirty="0">
                <a:solidFill>
                  <a:schemeClr val="dk1"/>
                </a:solidFill>
                <a:latin typeface="Calibri"/>
                <a:ea typeface="Calibri"/>
                <a:cs typeface="Calibri"/>
                <a:sym typeface="Calibri"/>
              </a:rPr>
              <a:t> Pass out the answer sheet whole answer key and check for understanding.  Move any pieces that are not correct.  Explain: In Elementary School, the primary goal is to introduce students to fitness assessment protocols. and have fun with the </a:t>
            </a:r>
            <a:r>
              <a:rPr lang="en-US" sz="1110" b="0" i="0" u="none" strike="noStrike" cap="none" dirty="0" err="1">
                <a:solidFill>
                  <a:schemeClr val="dk1"/>
                </a:solidFill>
                <a:latin typeface="Calibri"/>
                <a:ea typeface="Calibri"/>
                <a:cs typeface="Calibri"/>
                <a:sym typeface="Calibri"/>
              </a:rPr>
              <a:t>FitnessGram</a:t>
            </a:r>
            <a:r>
              <a:rPr lang="en-US" sz="1110" b="0" i="0" u="none" strike="noStrike" cap="none" dirty="0">
                <a:solidFill>
                  <a:schemeClr val="dk1"/>
                </a:solidFill>
                <a:latin typeface="Calibri"/>
                <a:ea typeface="Calibri"/>
                <a:cs typeface="Calibri"/>
                <a:sym typeface="Calibri"/>
              </a:rPr>
              <a:t> Club in grades K-3. This can be done by exposing students to the actual assessment. For example, a teacher may use the PACER as an activity to teach the concept of intensity. Physical educators may incorporate strength or endurance building elements into fun activities that are age appropriate. Finally, students are exposed to activities related to health related components of fitness. A second grader may not be able to do a 90 degree push-up with great form, but they can point to the muscle that is being strengthened by the same activity. At the end of the day, the focus for elementary school students is on enjoyment.</a:t>
            </a:r>
          </a:p>
          <a:p>
            <a:pPr marL="0" marR="0" lvl="0" indent="0" algn="l" rtl="0">
              <a:lnSpc>
                <a:spcPct val="80000"/>
              </a:lnSpc>
              <a:spcBef>
                <a:spcPts val="0"/>
              </a:spcBef>
              <a:spcAft>
                <a:spcPts val="0"/>
              </a:spcAft>
              <a:buSzPct val="25000"/>
              <a:buNone/>
            </a:pPr>
            <a:r>
              <a:rPr lang="en-US" sz="1110" b="0" i="0" u="none" strike="noStrike" cap="none" dirty="0">
                <a:solidFill>
                  <a:schemeClr val="dk1"/>
                </a:solidFill>
                <a:latin typeface="Calibri"/>
                <a:ea typeface="Calibri"/>
                <a:cs typeface="Calibri"/>
                <a:sym typeface="Calibri"/>
              </a:rPr>
              <a:t>In Middle School, the primary goal is for students to develop, understand and apply assessment protocols. In addition, we want students to be able to use the data to set personalized goals. There are a number of ways that we can go about doing this, but this is a great time to introduce informal self-assessments, establish a foundation using assessment scores, and make connections between health/fitness concepts and activity. We can also begin to introduce the idea of identifying areas for self-improvement and goal setting and planning for personal achievement.</a:t>
            </a:r>
          </a:p>
          <a:p>
            <a:pPr marL="0" marR="0" lvl="0" indent="0" algn="l" rtl="0">
              <a:lnSpc>
                <a:spcPct val="80000"/>
              </a:lnSpc>
              <a:spcBef>
                <a:spcPts val="0"/>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1110" b="0" i="0" u="none" strike="noStrike" cap="none" dirty="0">
                <a:solidFill>
                  <a:schemeClr val="dk1"/>
                </a:solidFill>
                <a:latin typeface="Calibri"/>
                <a:ea typeface="Calibri"/>
                <a:cs typeface="Calibri"/>
                <a:sym typeface="Calibri"/>
              </a:rPr>
              <a:t>Once students are in high school, the focus is on </a:t>
            </a:r>
            <a:r>
              <a:rPr lang="en-US" sz="1110" b="0" i="1" u="none" strike="noStrike" cap="none" dirty="0">
                <a:solidFill>
                  <a:schemeClr val="dk1"/>
                </a:solidFill>
                <a:latin typeface="Calibri"/>
                <a:ea typeface="Calibri"/>
                <a:cs typeface="Calibri"/>
                <a:sym typeface="Calibri"/>
              </a:rPr>
              <a:t>empowering</a:t>
            </a:r>
            <a:r>
              <a:rPr lang="en-US" sz="1110" b="0" i="0" u="none" strike="noStrike" cap="none" dirty="0">
                <a:solidFill>
                  <a:schemeClr val="dk1"/>
                </a:solidFill>
                <a:latin typeface="Calibri"/>
                <a:ea typeface="Calibri"/>
                <a:cs typeface="Calibri"/>
                <a:sym typeface="Calibri"/>
              </a:rPr>
              <a:t> students to develop their own personal fitness plan. In essence, we’d like for students to be their own personal trainer. We can do this by continuing to assess and reassess. Compare scores from previous trials to measure improvement in health-related fitness. We can also help students understand and apply assessment and goal setting strategies to influence activity habits over time. So once students leave high school, they’re fully equipped to manage their fitness plans over time. </a:t>
            </a:r>
          </a:p>
          <a:p>
            <a:pPr marL="0" marR="0" lvl="0" indent="0" algn="l" rtl="0">
              <a:lnSpc>
                <a:spcPct val="80000"/>
              </a:lnSpc>
              <a:spcBef>
                <a:spcPts val="0"/>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333"/>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333"/>
              </a:spcBef>
              <a:spcAft>
                <a:spcPts val="0"/>
              </a:spcAft>
              <a:buSzPct val="25000"/>
              <a:buNone/>
            </a:pPr>
            <a:endParaRPr sz="1110" b="0" i="0" u="none" strike="noStrike" cap="none" dirty="0">
              <a:solidFill>
                <a:schemeClr val="dk1"/>
              </a:solidFill>
              <a:latin typeface="Calibri"/>
              <a:ea typeface="Calibri"/>
              <a:cs typeface="Calibri"/>
              <a:sym typeface="Calibri"/>
            </a:endParaRPr>
          </a:p>
        </p:txBody>
      </p:sp>
      <p:sp>
        <p:nvSpPr>
          <p:cNvPr id="354" name="Shape 35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8128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0" name="Shape 36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361" name="Shape 36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
        <p:nvSpPr>
          <p:cNvPr id="362" name="Shape 362"/>
          <p:cNvSpPr txBox="1"/>
          <p:nvPr/>
        </p:nvSpPr>
        <p:spPr>
          <a:xfrm>
            <a:off x="1246292" y="4803139"/>
            <a:ext cx="5296746" cy="150194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Focus group on step 1 on how they teach fitness education concepts.  Prompt, do you teach students how to take their heart rates?  Have you taught the students the components of fitness?</a:t>
            </a:r>
          </a:p>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Keep prompting until they are engaged.</a:t>
            </a:r>
          </a:p>
        </p:txBody>
      </p:sp>
    </p:spTree>
    <p:extLst>
      <p:ext uri="{BB962C8B-B14F-4D97-AF65-F5344CB8AC3E}">
        <p14:creationId xmlns:p14="http://schemas.microsoft.com/office/powerpoint/2010/main" val="92315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8" name="Shape 36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a:t>
            </a:r>
          </a:p>
        </p:txBody>
      </p:sp>
      <p:sp>
        <p:nvSpPr>
          <p:cNvPr id="369" name="Shape 36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
        <p:nvSpPr>
          <p:cNvPr id="370" name="Shape 370"/>
          <p:cNvSpPr txBox="1"/>
          <p:nvPr/>
        </p:nvSpPr>
        <p:spPr>
          <a:xfrm>
            <a:off x="1324187" y="4880610"/>
            <a:ext cx="3972560" cy="120208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Tell participants when they return to bring their binders to the activity area and walk around the area clockwise and perform the activity on page 25.</a:t>
            </a:r>
          </a:p>
        </p:txBody>
      </p:sp>
    </p:spTree>
    <p:extLst>
      <p:ext uri="{BB962C8B-B14F-4D97-AF65-F5344CB8AC3E}">
        <p14:creationId xmlns:p14="http://schemas.microsoft.com/office/powerpoint/2010/main" val="424658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7" name="Shape 37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378" name="Shape 37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
        <p:nvSpPr>
          <p:cNvPr id="379" name="Shape 379"/>
          <p:cNvSpPr txBox="1"/>
          <p:nvPr/>
        </p:nvSpPr>
        <p:spPr>
          <a:xfrm>
            <a:off x="1324187" y="4803139"/>
            <a:ext cx="4673600" cy="178356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After participants are engaged in discussing how they teach fitness concepts </a:t>
            </a:r>
          </a:p>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Bring group together to explain and model the jigsaw activity for station 1.  Guide  the students through the activity by reading the step text on page </a:t>
            </a:r>
          </a:p>
        </p:txBody>
      </p:sp>
    </p:spTree>
    <p:extLst>
      <p:ext uri="{BB962C8B-B14F-4D97-AF65-F5344CB8AC3E}">
        <p14:creationId xmlns:p14="http://schemas.microsoft.com/office/powerpoint/2010/main" val="190222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5" name="Shape 38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Guided practice to introduce jigsaw: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1. Participants enter the activity with walking clockwise (instant activity).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2. Trainer stops the activity.</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3. MOVE the group into their original groups of 6 and have them number off 1-6.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4. Trainer reads the following concept to the group: </a:t>
            </a:r>
            <a:r>
              <a:rPr lang="en-US" sz="1200" b="0" i="0" u="none" strike="noStrike" cap="none">
                <a:solidFill>
                  <a:srgbClr val="FF0000"/>
                </a:solidFill>
                <a:latin typeface="Calibri"/>
                <a:ea typeface="Calibri"/>
                <a:cs typeface="Calibri"/>
                <a:sym typeface="Calibri"/>
              </a:rPr>
              <a:t>The Elementary Concept of health- related fitness concepts and FitnessGram assessments we use with the PYFP Program</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5. Give directions, and participants work for 3 minutes at their own speed.  (the objective is not to train participants but to visualize a conceptual concept, make sure to allow modifications as necessary).</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6. Complete the assessment.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7. Name the FitnessGram activity that they completed and then at the end of 3 minutes, switch to the FitnessGram Workout of the Day (WOD).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8. Move with a partner that is similar in fitness level and complete one cycle of the WOD and then complete the assessment.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Explain to the group that each of their members will move to the area of the room that has the number of their step (they will have 2).</a:t>
            </a:r>
          </a:p>
        </p:txBody>
      </p:sp>
      <p:sp>
        <p:nvSpPr>
          <p:cNvPr id="386" name="Shape 38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9092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7" name="Shape 40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Elementary: Warm Up/Cool Down Cues: Say. Before you begin activity it is important to warm-up your heart, lungs, and large muscles, especially before you stretch your muscles so you can prepare for more strenuous activity.  Cooling down is important to bring your muscles back to normal temperature and to return blood flow back to normal. Today we are going to play 4 Corners Warm-Up and Cool Down to learn how to warm up and cool down safely. Read each card at the four stations to learn important information, then perform the activity listed on the card to travel to the next cone.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EQUIPMENT: 4 Cones, Four Corners Challenges  music (optional)</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Tip 1:  Start warming up gradually by moving your large muscles  2.  As you warm up you will feel your heart beating faster  and more blood is moving to your muscles. 3. Make sure </a:t>
            </a:r>
            <a:r>
              <a:rPr lang="en-US" sz="1200" b="0" i="0" u="none" strike="noStrike" cap="none" dirty="0" err="1">
                <a:solidFill>
                  <a:schemeClr val="dk1"/>
                </a:solidFill>
                <a:latin typeface="Calibri"/>
                <a:ea typeface="Calibri"/>
                <a:cs typeface="Calibri"/>
                <a:sym typeface="Calibri"/>
              </a:rPr>
              <a:t>yourheart</a:t>
            </a:r>
            <a:r>
              <a:rPr lang="en-US" sz="1200" b="0" i="0" u="none" strike="noStrike" cap="none" dirty="0">
                <a:solidFill>
                  <a:schemeClr val="dk1"/>
                </a:solidFill>
                <a:latin typeface="Calibri"/>
                <a:ea typeface="Calibri"/>
                <a:cs typeface="Calibri"/>
                <a:sym typeface="Calibri"/>
              </a:rPr>
              <a:t>, lungs, and  muscles are warmed up before you stretch your muscles 4.  Cooling down is important to lower your heart rate and return your blood back to normal</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SET-UP: 4 cones placed in a rectangle; one “4 Corner </a:t>
            </a:r>
            <a:r>
              <a:rPr lang="en-US" sz="1200" b="0" i="0" u="none" strike="noStrike" cap="none" dirty="0" err="1">
                <a:solidFill>
                  <a:schemeClr val="dk1"/>
                </a:solidFill>
                <a:latin typeface="Calibri"/>
                <a:ea typeface="Calibri"/>
                <a:cs typeface="Calibri"/>
                <a:sym typeface="Calibri"/>
              </a:rPr>
              <a:t>Challenge”Cards</a:t>
            </a:r>
            <a:r>
              <a:rPr lang="en-US" sz="1200" b="0" i="0" u="none" strike="noStrike" cap="none" dirty="0">
                <a:solidFill>
                  <a:schemeClr val="dk1"/>
                </a:solidFill>
                <a:latin typeface="Calibri"/>
                <a:ea typeface="Calibri"/>
                <a:cs typeface="Calibri"/>
                <a:sym typeface="Calibri"/>
              </a:rPr>
              <a:t> on each cone;</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students scattered along perimeter of area.</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DESCRIPTION:</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1. On signal (music) children move around the perimeter.</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2. At each corner, students perform the first challenge on the task card until reaching the next cone.</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3. Students continue around the area and perform all tasks labeled #1 on the Challenge Card at each of</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the 4 corners.</a:t>
            </a:r>
          </a:p>
          <a:p>
            <a:pPr marL="0" marR="0" lvl="0" indent="0" algn="l" rtl="0">
              <a:spcBef>
                <a:spcPts val="360"/>
              </a:spcBef>
              <a:spcAft>
                <a:spcPts val="0"/>
              </a:spcAft>
              <a:buSzPct val="25000"/>
              <a:buNone/>
            </a:pPr>
            <a:r>
              <a:rPr lang="en-US" sz="1200" b="0" i="1" u="none" strike="noStrike" cap="none" dirty="0">
                <a:solidFill>
                  <a:schemeClr val="dk1"/>
                </a:solidFill>
                <a:latin typeface="Calibri"/>
                <a:ea typeface="Calibri"/>
                <a:cs typeface="Calibri"/>
                <a:sym typeface="Calibri"/>
              </a:rPr>
              <a:t>Perform quality movements and pass on the outside of the rectangle only.</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4. The second time around, perform all #2 tasks.</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5. Repeat the sequence with #3–#4 tasks.</a:t>
            </a:r>
          </a:p>
          <a:p>
            <a:pPr marL="232943" marR="0" lvl="0" indent="-232943" algn="l" rtl="0">
              <a:spcBef>
                <a:spcPts val="360"/>
              </a:spcBef>
              <a:spcAft>
                <a:spcPts val="0"/>
              </a:spcAft>
              <a:buClr>
                <a:schemeClr val="dk1"/>
              </a:buClr>
              <a:buSzPct val="100000"/>
              <a:buFont typeface="Calibri"/>
              <a:buAutoNum type="arabicPeriod" startAt="6"/>
            </a:pPr>
            <a:r>
              <a:rPr lang="en-US" sz="1200" b="0" i="0" u="none" strike="noStrike" cap="none" dirty="0">
                <a:solidFill>
                  <a:schemeClr val="dk1"/>
                </a:solidFill>
                <a:latin typeface="Calibri"/>
                <a:ea typeface="Calibri"/>
                <a:cs typeface="Calibri"/>
                <a:sym typeface="Calibri"/>
              </a:rPr>
              <a:t>Students read the Warm up/cool down tip then perform the activities.  Each time they pass the card a second time, third time </a:t>
            </a:r>
            <a:r>
              <a:rPr lang="en-US" sz="1200" b="0" i="0" u="none" strike="noStrike" cap="none" dirty="0" err="1">
                <a:solidFill>
                  <a:schemeClr val="dk1"/>
                </a:solidFill>
                <a:latin typeface="Calibri"/>
                <a:ea typeface="Calibri"/>
                <a:cs typeface="Calibri"/>
                <a:sym typeface="Calibri"/>
              </a:rPr>
              <a:t>etc</a:t>
            </a:r>
            <a:r>
              <a:rPr lang="en-US" sz="1200" b="0" i="0" u="none" strike="noStrike" cap="none" dirty="0">
                <a:solidFill>
                  <a:schemeClr val="dk1"/>
                </a:solidFill>
                <a:latin typeface="Calibri"/>
                <a:ea typeface="Calibri"/>
                <a:cs typeface="Calibri"/>
                <a:sym typeface="Calibri"/>
              </a:rPr>
              <a:t>, they try to remember the tip that is on the cone.</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Secondary:  It is important for your conditioning  and to be able to fit in 60 minutes of physical activity daily to find activities that you like to do at school, home, and in your community.  Today we are going to play a warm up activity where we move around the activity area .  When the music stops I will name different physical activities that you can do at school, home, or in the community.  Look at the </a:t>
            </a:r>
            <a:r>
              <a:rPr lang="en-US" sz="1200" b="1" i="0" u="none" strike="noStrike" cap="none" dirty="0">
                <a:solidFill>
                  <a:schemeClr val="dk1"/>
                </a:solidFill>
                <a:latin typeface="Calibri"/>
                <a:ea typeface="Calibri"/>
                <a:cs typeface="Calibri"/>
                <a:sym typeface="Calibri"/>
              </a:rPr>
              <a:t>Tried it, Want to Try it, Would Try It with a Friend, Not Sure  task cards.   </a:t>
            </a:r>
            <a:r>
              <a:rPr lang="en-US" sz="1200" b="0" i="0" u="none" strike="noStrike" cap="none" dirty="0">
                <a:solidFill>
                  <a:schemeClr val="dk1"/>
                </a:solidFill>
                <a:latin typeface="Calibri"/>
                <a:ea typeface="Calibri"/>
                <a:cs typeface="Calibri"/>
                <a:sym typeface="Calibri"/>
              </a:rPr>
              <a:t>Move to the card that describes your answer or preference  of the activity then listen for the next activity to move around the area.   Assessment;  Use the activity log to keep track of the physical activities that you do for the next three weeks. Include at least one new activity to try by yourself or with a friend</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408" name="Shape 40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316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This is an opportunity to quickly assess the level of exposure, understanding, experience, and who are your “go to” participants.</a:t>
            </a:r>
          </a:p>
        </p:txBody>
      </p:sp>
      <p:sp>
        <p:nvSpPr>
          <p:cNvPr id="116" name="Shape 11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8671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3" name="Shape 39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Note: Jigsaw--each person reads the step text, answers any question that they may have and prepares to teach others in their group about their step. They include the assessment and use the resources from their PYFP binder to help them. </a:t>
            </a:r>
            <a:r>
              <a:rPr lang="en-US" sz="1200" b="1" i="0" u="none" strike="noStrike" cap="none">
                <a:solidFill>
                  <a:schemeClr val="dk1"/>
                </a:solidFill>
                <a:latin typeface="Calibri"/>
                <a:ea typeface="Calibri"/>
                <a:cs typeface="Calibri"/>
                <a:sym typeface="Calibri"/>
              </a:rPr>
              <a:t>Trainers assist as needed</a:t>
            </a:r>
            <a:r>
              <a:rPr lang="en-US" sz="1200" b="0" i="0" u="none" strike="noStrike" cap="none">
                <a:solidFill>
                  <a:schemeClr val="dk1"/>
                </a:solidFill>
                <a:latin typeface="Calibri"/>
                <a:ea typeface="Calibri"/>
                <a:cs typeface="Calibri"/>
                <a:sym typeface="Calibri"/>
              </a:rPr>
              <a:t>.</a:t>
            </a:r>
          </a:p>
        </p:txBody>
      </p:sp>
      <p:sp>
        <p:nvSpPr>
          <p:cNvPr id="394" name="Shape 39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2440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0" name="Shape 40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Note: Jigsaw--each person reads the step text, answers any question that they may have and prepares to teach others in their group about their step. They include the assessment and use the resources from their PYFP binder to help them. </a:t>
            </a:r>
            <a:r>
              <a:rPr lang="en-US" sz="1200" b="1" i="0" u="none" strike="noStrike" cap="none">
                <a:solidFill>
                  <a:schemeClr val="dk1"/>
                </a:solidFill>
                <a:latin typeface="Calibri"/>
                <a:ea typeface="Calibri"/>
                <a:cs typeface="Calibri"/>
                <a:sym typeface="Calibri"/>
              </a:rPr>
              <a:t>Trainers assist as needed</a:t>
            </a:r>
            <a:r>
              <a:rPr lang="en-US" sz="1200" b="0" i="0" u="none" strike="noStrike" cap="none">
                <a:solidFill>
                  <a:schemeClr val="dk1"/>
                </a:solidFill>
                <a:latin typeface="Calibri"/>
                <a:ea typeface="Calibri"/>
                <a:cs typeface="Calibri"/>
                <a:sym typeface="Calibri"/>
              </a:rPr>
              <a:t>.</a:t>
            </a:r>
          </a:p>
        </p:txBody>
      </p:sp>
      <p:sp>
        <p:nvSpPr>
          <p:cNvPr id="401" name="Shape 40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9978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4" name="Shape 41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E: Introduce the Powerful PACER to participants. Listen to the music, then practice  the four cues of the pacer.  Use the K-3 PYFP Club teacher’s handout to help you.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S:  Demonstrate how soccer dribbling can be integrated into the practice of the PACER</a:t>
            </a:r>
          </a:p>
          <a:p>
            <a:pPr marL="232943" marR="0" lvl="0" indent="-232943" algn="l" rtl="0">
              <a:spcBef>
                <a:spcPts val="36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Listen to music and dribble inside the pacer area without touching another person’s socce rball</a:t>
            </a:r>
          </a:p>
          <a:p>
            <a:pPr marL="232943" marR="0" lvl="0" indent="-232943" algn="l" rtl="0">
              <a:spcBef>
                <a:spcPts val="36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Perform the pacer while dribbling from start to the second cone, trap ball and wait to dribble until you hear the music</a:t>
            </a:r>
          </a:p>
          <a:p>
            <a:pPr marL="232943" marR="0" lvl="0" indent="-232943" algn="l" rtl="0">
              <a:spcBef>
                <a:spcPts val="36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Continue to dribble following the PACER “pace” and change the way participants dribble the soccerball ( inside foor, outside foot, crossover, grapevine, etc…</a:t>
            </a:r>
          </a:p>
          <a:p>
            <a:pPr marL="232943" marR="0" lvl="0" indent="-232943" algn="l" rtl="0">
              <a:spcBef>
                <a:spcPts val="36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If a student misses two times, dribble around the PACER area clockwise.</a:t>
            </a:r>
          </a:p>
        </p:txBody>
      </p:sp>
      <p:sp>
        <p:nvSpPr>
          <p:cNvPr id="415" name="Shape 41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9133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2" name="Shape 42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Text: 4 types of testing for FG and Interpreting Results</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rgbClr val="000000"/>
                </a:solidFill>
                <a:latin typeface="Calibri"/>
                <a:ea typeface="Calibri"/>
                <a:cs typeface="Calibri"/>
                <a:sym typeface="Calibri"/>
              </a:rPr>
              <a:t>The primary reason for testing is to provide the student with personal information that may be used in planning a personal fitness program. There are 4 types of testing used with FitnessGram</a:t>
            </a:r>
          </a:p>
        </p:txBody>
      </p:sp>
      <p:sp>
        <p:nvSpPr>
          <p:cNvPr id="423" name="Shape 42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6019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1" name="Shape 43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Need to finish</a:t>
            </a:r>
          </a:p>
        </p:txBody>
      </p:sp>
      <p:sp>
        <p:nvSpPr>
          <p:cNvPr id="432" name="Shape 43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445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9" name="Shape 43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a:t>
            </a:r>
          </a:p>
        </p:txBody>
      </p:sp>
      <p:sp>
        <p:nvSpPr>
          <p:cNvPr id="440" name="Shape 44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4956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7" name="Shape 44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When this is complete, move  back to the powerpoint area and return to your jigsaw groups to discuss appropriate use of Fitnessgram and available resources with all before they process the activity</a:t>
            </a:r>
          </a:p>
        </p:txBody>
      </p:sp>
      <p:sp>
        <p:nvSpPr>
          <p:cNvPr id="448" name="Shape 44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9837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5" name="Shape 45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Find Someone Who Knows Icebreaker</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See how quickly you can fill out your sheet with the correct answers.  You can only get one answer from any one participant. Ask each participant to initial the number next to the question once you have written down the answer.  Have fun getting to know each other and learning about PYFP!</a:t>
            </a:r>
          </a:p>
        </p:txBody>
      </p:sp>
      <p:sp>
        <p:nvSpPr>
          <p:cNvPr id="456" name="Shape 45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5266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Move back to the area with the overhead </a:t>
            </a:r>
          </a:p>
        </p:txBody>
      </p:sp>
      <p:sp>
        <p:nvSpPr>
          <p:cNvPr id="464" name="Shape 46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6048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0" name="Shape 47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If internet is available: go to pyfp.org to show participants how to find the resources</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Write down the url to join LMAS.  If you have wifi- allow them to sign up</a:t>
            </a:r>
          </a:p>
        </p:txBody>
      </p:sp>
      <p:sp>
        <p:nvSpPr>
          <p:cNvPr id="471" name="Shape 47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022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2" name="Shape 12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Find Someone Who Knows Icebreaker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See how quickly you can fill out your sheet with the correct answers.  You can only get one answer from any one participant. Ask each participant to initial the number next to the question once you have written down the answer.  Have fun getting to know each other and learning about PYFP! </a:t>
            </a:r>
          </a:p>
        </p:txBody>
      </p:sp>
      <p:sp>
        <p:nvSpPr>
          <p:cNvPr id="123" name="Shape 12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7449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7" name="Shape 47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Turn to page ____ and look at the Guidelines for Fitness Testing and the Appropriate Guidelines for Fitness Testing 2015 Shape America  guide.  Make sure that all questions are answered for the participants. </a:t>
            </a:r>
          </a:p>
        </p:txBody>
      </p:sp>
      <p:sp>
        <p:nvSpPr>
          <p:cNvPr id="478" name="Shape 47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4654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4" name="Shape 48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Processing: Each member of the group paraphases what happens in the 8 steps.  FG instructor starts by saying in Step One:</a:t>
            </a:r>
            <a:r>
              <a:rPr lang="en-US" sz="1200" b="0" i="1" u="none" strike="noStrike" cap="none">
                <a:solidFill>
                  <a:srgbClr val="000000"/>
                </a:solidFill>
                <a:latin typeface="Calibri"/>
                <a:ea typeface="Calibri"/>
                <a:cs typeface="Calibri"/>
                <a:sym typeface="Calibri"/>
              </a:rPr>
              <a:t>The knowledge base.  What students need to know about fitness to complete/ participate in the other steps. And be successful.  Teach the steps at the developmentally approriate level for elem-ms-hs</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What action(s) can you take, based on these 8 steps? Use puzzle to guide discussion and what you learned today through the activities. </a:t>
            </a: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Write on Yellow stickies and place them under the steps around the room</a:t>
            </a: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On Blue sticky- what is a barrier that you need to overcome in order to implement the process.  Use another sticky note to write a solution to the barrier ( don’t know if there is time</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Tips: Start where you have the time and resources to be successful. Continue to grow and evolve, </a:t>
            </a: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Share: What were some successes that people in your group have shared</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Answer any questions</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485" name="Shape 48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50232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1" name="Shape 49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What action(s) can you take, based on these 8 steps? Use puzzle to guide discussion and what you learned today through the activities. </a:t>
            </a: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Write on Yellow </a:t>
            </a:r>
            <a:r>
              <a:rPr lang="en-US" sz="1200" b="1" i="0" u="none" strike="noStrike" cap="none" dirty="0" err="1">
                <a:solidFill>
                  <a:schemeClr val="dk1"/>
                </a:solidFill>
                <a:latin typeface="Calibri"/>
                <a:ea typeface="Calibri"/>
                <a:cs typeface="Calibri"/>
                <a:sym typeface="Calibri"/>
              </a:rPr>
              <a:t>stickies</a:t>
            </a:r>
            <a:r>
              <a:rPr lang="en-US" sz="1200" b="1" i="0" u="none" strike="noStrike" cap="none" dirty="0">
                <a:solidFill>
                  <a:schemeClr val="dk1"/>
                </a:solidFill>
                <a:latin typeface="Calibri"/>
                <a:ea typeface="Calibri"/>
                <a:cs typeface="Calibri"/>
                <a:sym typeface="Calibri"/>
              </a:rPr>
              <a:t> and place them under the steps around the room</a:t>
            </a: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On Blue sticky- what is a barrier that you need to overcome in order to implement the process.  Use another sticky note to write a solution to the barrier ( don’t know if there is time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Tips: Start where you have the time and resources to be successful. Continue to grow and evolve, </a:t>
            </a: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Share: What were some successes that people in your group have shared</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Answer any questions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492" name="Shape 49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4192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8" name="Shape 49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Review the takeaways</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Answer any bike rack questions</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Give evaluations and ideas for technical assistance</a:t>
            </a:r>
          </a:p>
        </p:txBody>
      </p:sp>
      <p:sp>
        <p:nvSpPr>
          <p:cNvPr id="499" name="Shape 49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53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51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34737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05" name="Shape 5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58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0" name="Shape 13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Find Someone Who Knows Icebreaker</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 </a:t>
            </a:r>
          </a:p>
        </p:txBody>
      </p:sp>
      <p:sp>
        <p:nvSpPr>
          <p:cNvPr id="131" name="Shape 13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33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53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3" name="Shape 14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2900" b="0" i="0" u="none" strike="noStrike" cap="none" dirty="0">
                <a:solidFill>
                  <a:schemeClr val="dk1"/>
                </a:solidFill>
                <a:latin typeface="Calibri"/>
                <a:ea typeface="Calibri"/>
                <a:cs typeface="Calibri"/>
                <a:sym typeface="Calibri"/>
              </a:rPr>
              <a:t>What are the national recommendations for Physical Activity</a:t>
            </a:r>
          </a:p>
          <a:p>
            <a:pPr marL="0" marR="0" lvl="0" indent="0" algn="l" rtl="0">
              <a:spcBef>
                <a:spcPts val="870"/>
              </a:spcBef>
              <a:spcAft>
                <a:spcPts val="0"/>
              </a:spcAft>
              <a:buSzPct val="25000"/>
              <a:buNone/>
            </a:pPr>
            <a:endParaRPr sz="2900" b="0" i="0" u="none" strike="noStrike" cap="none" dirty="0">
              <a:solidFill>
                <a:schemeClr val="dk1"/>
              </a:solidFill>
              <a:latin typeface="Calibri"/>
              <a:ea typeface="Calibri"/>
              <a:cs typeface="Calibri"/>
              <a:sym typeface="Calibri"/>
            </a:endParaRPr>
          </a:p>
          <a:p>
            <a:pPr marL="0" marR="0" lvl="0" indent="0" algn="l" rtl="0">
              <a:spcBef>
                <a:spcPts val="870"/>
              </a:spcBef>
              <a:spcAft>
                <a:spcPts val="0"/>
              </a:spcAft>
              <a:buSzPct val="25000"/>
              <a:buNone/>
            </a:pPr>
            <a:r>
              <a:rPr lang="en-US" sz="2900" b="0" i="0" u="none" strike="noStrike" cap="none" dirty="0">
                <a:solidFill>
                  <a:schemeClr val="dk1"/>
                </a:solidFill>
                <a:latin typeface="Calibri"/>
                <a:ea typeface="Calibri"/>
                <a:cs typeface="Calibri"/>
                <a:sym typeface="Calibri"/>
              </a:rPr>
              <a:t>Children and adolescents should do 60 minutes (1 hour) or more of physical activity daily including;</a:t>
            </a:r>
          </a:p>
          <a:p>
            <a:pPr marL="640594" marR="0" lvl="1" indent="-183393" algn="l" rtl="0">
              <a:spcBef>
                <a:spcPts val="360"/>
              </a:spcBef>
              <a:spcAft>
                <a:spcPts val="0"/>
              </a:spcAft>
              <a:buClr>
                <a:srgbClr val="3D8ECB"/>
              </a:buClr>
              <a:buSzPct val="100000"/>
              <a:buFont typeface="Arial"/>
              <a:buChar char="•"/>
            </a:pPr>
            <a:r>
              <a:rPr lang="en-US" sz="1200" b="0" i="0" u="none" strike="noStrike" cap="none" dirty="0">
                <a:solidFill>
                  <a:schemeClr val="dk1"/>
                </a:solidFill>
                <a:latin typeface="Calibri"/>
                <a:ea typeface="Calibri"/>
                <a:cs typeface="Calibri"/>
                <a:sym typeface="Calibri"/>
              </a:rPr>
              <a:t>Aerobic</a:t>
            </a:r>
          </a:p>
          <a:p>
            <a:pPr marL="640594" marR="0" lvl="1" indent="-183393" algn="l" rtl="0">
              <a:spcBef>
                <a:spcPts val="360"/>
              </a:spcBef>
              <a:spcAft>
                <a:spcPts val="0"/>
              </a:spcAft>
              <a:buClr>
                <a:srgbClr val="3D8ECB"/>
              </a:buClr>
              <a:buSzPct val="100000"/>
              <a:buFont typeface="Arial"/>
              <a:buChar char="•"/>
            </a:pPr>
            <a:r>
              <a:rPr lang="en-US" sz="1200" b="0" i="0" u="none" strike="noStrike" cap="none" dirty="0">
                <a:solidFill>
                  <a:schemeClr val="dk1"/>
                </a:solidFill>
                <a:latin typeface="Calibri"/>
                <a:ea typeface="Calibri"/>
                <a:cs typeface="Calibri"/>
                <a:sym typeface="Calibri"/>
              </a:rPr>
              <a:t>Muscle strengthening</a:t>
            </a:r>
          </a:p>
          <a:p>
            <a:pPr marL="640594" marR="0" lvl="1" indent="-183393" algn="l" rtl="0">
              <a:spcBef>
                <a:spcPts val="360"/>
              </a:spcBef>
              <a:spcAft>
                <a:spcPts val="0"/>
              </a:spcAft>
              <a:buClr>
                <a:srgbClr val="3D8ECB"/>
              </a:buClr>
              <a:buSzPct val="100000"/>
              <a:buFont typeface="Arial"/>
              <a:buChar char="•"/>
            </a:pPr>
            <a:r>
              <a:rPr lang="en-US" sz="1200" b="0" i="0" u="none" strike="noStrike" cap="none" dirty="0">
                <a:solidFill>
                  <a:schemeClr val="dk1"/>
                </a:solidFill>
                <a:latin typeface="Calibri"/>
                <a:ea typeface="Calibri"/>
                <a:cs typeface="Calibri"/>
                <a:sym typeface="Calibri"/>
              </a:rPr>
              <a:t>Bone strengthening</a:t>
            </a:r>
          </a:p>
          <a:p>
            <a:pPr marL="457200" marR="0" lvl="1" indent="0" algn="l" rtl="0">
              <a:spcBef>
                <a:spcPts val="360"/>
              </a:spcBef>
              <a:spcAft>
                <a:spcPts val="0"/>
              </a:spcAft>
              <a:buSzPct val="25000"/>
              <a:buNone/>
            </a:pPr>
            <a:endParaRPr sz="1200" b="0" i="0" u="sng" strike="noStrike" cap="none" dirty="0">
              <a:solidFill>
                <a:schemeClr val="dk1"/>
              </a:solidFill>
              <a:latin typeface="Calibri"/>
              <a:ea typeface="Calibri"/>
              <a:cs typeface="Calibri"/>
              <a:sym typeface="Calibri"/>
            </a:endParaRPr>
          </a:p>
          <a:p>
            <a:pPr marL="0" marR="0" lvl="0" indent="0" algn="l" rtl="0">
              <a:spcBef>
                <a:spcPts val="870"/>
              </a:spcBef>
              <a:spcAft>
                <a:spcPts val="0"/>
              </a:spcAft>
              <a:buSzPct val="25000"/>
              <a:buNone/>
            </a:pPr>
            <a:r>
              <a:rPr lang="en-US" sz="2900" b="0" i="0" u="none" strike="noStrike" cap="none" dirty="0">
                <a:solidFill>
                  <a:schemeClr val="dk1"/>
                </a:solidFill>
                <a:latin typeface="Calibri"/>
                <a:ea typeface="Calibri"/>
                <a:cs typeface="Calibri"/>
                <a:sym typeface="Calibri"/>
              </a:rPr>
              <a:t>Activities should be age-appropriate, enjoyable, and varied</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595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2" name="Shape 15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What is the evidence that supports promoting PA and PE in our schools</a:t>
            </a:r>
          </a:p>
        </p:txBody>
      </p:sp>
      <p:sp>
        <p:nvSpPr>
          <p:cNvPr id="153" name="Shape 15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550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685800"/>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5300" b="0" i="0" u="none" strike="noStrike" cap="none">
                <a:solidFill>
                  <a:srgbClr val="173F80"/>
                </a:solidFill>
                <a:latin typeface="Franklin Gothic"/>
                <a:ea typeface="Franklin Gothic"/>
                <a:cs typeface="Franklin Gothic"/>
                <a:sym typeface="Franklin Gothic"/>
              </a:defRPr>
            </a:lvl1pPr>
            <a:lvl2pPr marL="0" marR="0" lvl="1" indent="0" algn="ctr" rtl="0">
              <a:spcBef>
                <a:spcPts val="0"/>
              </a:spcBef>
              <a:spcAft>
                <a:spcPts val="0"/>
              </a:spcAft>
              <a:buNone/>
              <a:defRPr sz="5300" b="0" i="0" u="none" strike="noStrike" cap="none">
                <a:solidFill>
                  <a:srgbClr val="112C57"/>
                </a:solidFill>
                <a:latin typeface="Calibri"/>
                <a:ea typeface="Calibri"/>
                <a:cs typeface="Calibri"/>
                <a:sym typeface="Calibri"/>
              </a:defRPr>
            </a:lvl2pPr>
            <a:lvl3pPr marL="0" marR="0" lvl="2" indent="0" algn="ctr" rtl="0">
              <a:spcBef>
                <a:spcPts val="0"/>
              </a:spcBef>
              <a:spcAft>
                <a:spcPts val="0"/>
              </a:spcAft>
              <a:buNone/>
              <a:defRPr sz="5300" b="0" i="0" u="none" strike="noStrike" cap="none">
                <a:solidFill>
                  <a:srgbClr val="112C57"/>
                </a:solidFill>
                <a:latin typeface="Calibri"/>
                <a:ea typeface="Calibri"/>
                <a:cs typeface="Calibri"/>
                <a:sym typeface="Calibri"/>
              </a:defRPr>
            </a:lvl3pPr>
            <a:lvl4pPr marL="0" marR="0" lvl="3" indent="0" algn="ctr" rtl="0">
              <a:spcBef>
                <a:spcPts val="0"/>
              </a:spcBef>
              <a:spcAft>
                <a:spcPts val="0"/>
              </a:spcAft>
              <a:buNone/>
              <a:defRPr sz="5300" b="0" i="0" u="none" strike="noStrike" cap="none">
                <a:solidFill>
                  <a:srgbClr val="112C57"/>
                </a:solidFill>
                <a:latin typeface="Calibri"/>
                <a:ea typeface="Calibri"/>
                <a:cs typeface="Calibri"/>
                <a:sym typeface="Calibri"/>
              </a:defRPr>
            </a:lvl4pPr>
            <a:lvl5pPr marL="0" marR="0" lvl="4" indent="0" algn="ctr" rtl="0">
              <a:spcBef>
                <a:spcPts val="0"/>
              </a:spcBef>
              <a:spcAft>
                <a:spcPts val="0"/>
              </a:spcAft>
              <a:buNone/>
              <a:defRPr sz="5300" b="0" i="0" u="none" strike="noStrike" cap="none">
                <a:solidFill>
                  <a:srgbClr val="112C57"/>
                </a:solidFill>
                <a:latin typeface="Calibri"/>
                <a:ea typeface="Calibri"/>
                <a:cs typeface="Calibri"/>
                <a:sym typeface="Calibri"/>
              </a:defRPr>
            </a:lvl5pPr>
            <a:lvl6pPr marL="457200" marR="0" lvl="5"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6pPr>
            <a:lvl7pPr marL="914400" marR="0" lvl="6"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7pPr>
            <a:lvl8pPr marL="1371600" marR="0" lvl="7"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8pPr>
            <a:lvl9pPr marL="1828800" marR="0" lvl="8"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9pPr>
          </a:lstStyle>
          <a:p>
            <a:endParaRPr/>
          </a:p>
        </p:txBody>
      </p:sp>
      <p:sp>
        <p:nvSpPr>
          <p:cNvPr id="16" name="Shape 16"/>
          <p:cNvSpPr txBox="1">
            <a:spLocks noGrp="1"/>
          </p:cNvSpPr>
          <p:nvPr>
            <p:ph type="subTitle" idx="1"/>
          </p:nvPr>
        </p:nvSpPr>
        <p:spPr>
          <a:xfrm>
            <a:off x="1371600" y="2438400"/>
            <a:ext cx="6400799" cy="1371599"/>
          </a:xfrm>
          <a:prstGeom prst="rect">
            <a:avLst/>
          </a:prstGeom>
          <a:noFill/>
          <a:ln>
            <a:noFill/>
          </a:ln>
        </p:spPr>
        <p:txBody>
          <a:bodyPr lIns="91425" tIns="91425" rIns="91425" bIns="91425" anchor="t" anchorCtr="0"/>
          <a:lstStyle>
            <a:lvl1pPr marL="0" marR="0" lvl="0" indent="0" algn="ctr" rtl="0">
              <a:spcBef>
                <a:spcPts val="0"/>
              </a:spcBef>
              <a:spcAft>
                <a:spcPts val="0"/>
              </a:spcAft>
              <a:buClr>
                <a:srgbClr val="173F80"/>
              </a:buClr>
              <a:buFont typeface="Arial"/>
              <a:buNone/>
              <a:defRPr sz="2400" b="0" i="0" u="none" strike="noStrike" cap="none">
                <a:solidFill>
                  <a:srgbClr val="173F80"/>
                </a:solidFill>
                <a:latin typeface="Franklin Gothic"/>
                <a:ea typeface="Franklin Gothic"/>
                <a:cs typeface="Franklin Gothic"/>
                <a:sym typeface="Franklin Gothic"/>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4" name="Shape 64"/>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5" name="Shape 6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71" name="Shape 71"/>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2" name="Shape 7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in poin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75" name="Shape 7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76"/>
        <p:cNvGrpSpPr/>
        <p:nvPr/>
      </p:nvGrpSpPr>
      <p:grpSpPr>
        <a:xfrm>
          <a:off x="0" y="0"/>
          <a:ext cx="0" cy="0"/>
          <a:chOff x="0" y="0"/>
          <a:chExt cx="0" cy="0"/>
        </a:xfrm>
      </p:grpSpPr>
      <p:sp>
        <p:nvSpPr>
          <p:cNvPr id="77" name="Shape 77"/>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8" name="Shape 78"/>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79" name="Shape 79"/>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80" name="Shape 80"/>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84" name="Shape 8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ig number">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87" name="Shape 87"/>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88" name="Shape 88"/>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9"/>
        <p:cNvGrpSpPr/>
        <p:nvPr/>
      </p:nvGrpSpPr>
      <p:grpSpPr>
        <a:xfrm>
          <a:off x="0" y="0"/>
          <a:ext cx="0" cy="0"/>
          <a:chOff x="0" y="0"/>
          <a:chExt cx="0" cy="0"/>
        </a:xfrm>
      </p:grpSpPr>
      <p:sp>
        <p:nvSpPr>
          <p:cNvPr id="90" name="Shape 9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704087"/>
            <a:ext cx="8305799" cy="1143000"/>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dk2"/>
              </a:buClr>
              <a:buFont typeface="Calibri"/>
              <a:buNone/>
              <a:defRPr sz="50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5300" b="0" i="0" u="none" strike="noStrike" cap="none">
                <a:solidFill>
                  <a:srgbClr val="112C57"/>
                </a:solidFill>
                <a:latin typeface="Calibri"/>
                <a:ea typeface="Calibri"/>
                <a:cs typeface="Calibri"/>
                <a:sym typeface="Calibri"/>
              </a:defRPr>
            </a:lvl2pPr>
            <a:lvl3pPr marL="0" marR="0" lvl="2" indent="0" algn="ctr" rtl="0">
              <a:spcBef>
                <a:spcPts val="0"/>
              </a:spcBef>
              <a:spcAft>
                <a:spcPts val="0"/>
              </a:spcAft>
              <a:buNone/>
              <a:defRPr sz="5300" b="0" i="0" u="none" strike="noStrike" cap="none">
                <a:solidFill>
                  <a:srgbClr val="112C57"/>
                </a:solidFill>
                <a:latin typeface="Calibri"/>
                <a:ea typeface="Calibri"/>
                <a:cs typeface="Calibri"/>
                <a:sym typeface="Calibri"/>
              </a:defRPr>
            </a:lvl3pPr>
            <a:lvl4pPr marL="0" marR="0" lvl="3" indent="0" algn="ctr" rtl="0">
              <a:spcBef>
                <a:spcPts val="0"/>
              </a:spcBef>
              <a:spcAft>
                <a:spcPts val="0"/>
              </a:spcAft>
              <a:buNone/>
              <a:defRPr sz="5300" b="0" i="0" u="none" strike="noStrike" cap="none">
                <a:solidFill>
                  <a:srgbClr val="112C57"/>
                </a:solidFill>
                <a:latin typeface="Calibri"/>
                <a:ea typeface="Calibri"/>
                <a:cs typeface="Calibri"/>
                <a:sym typeface="Calibri"/>
              </a:defRPr>
            </a:lvl4pPr>
            <a:lvl5pPr marL="0" marR="0" lvl="4" indent="0" algn="ctr" rtl="0">
              <a:spcBef>
                <a:spcPts val="0"/>
              </a:spcBef>
              <a:spcAft>
                <a:spcPts val="0"/>
              </a:spcAft>
              <a:buNone/>
              <a:defRPr sz="5300" b="0" i="0" u="none" strike="noStrike" cap="none">
                <a:solidFill>
                  <a:srgbClr val="112C57"/>
                </a:solidFill>
                <a:latin typeface="Calibri"/>
                <a:ea typeface="Calibri"/>
                <a:cs typeface="Calibri"/>
                <a:sym typeface="Calibri"/>
              </a:defRPr>
            </a:lvl5pPr>
            <a:lvl6pPr marL="457200" marR="0" lvl="5"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6pPr>
            <a:lvl7pPr marL="914400" marR="0" lvl="6"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7pPr>
            <a:lvl8pPr marL="1371600" marR="0" lvl="7"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8pPr>
            <a:lvl9pPr marL="1828800" marR="0" lvl="8"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2667000" y="6356350"/>
            <a:ext cx="33527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7924800" y="6356350"/>
            <a:ext cx="762000"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Head and bullet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800" y="274637"/>
            <a:ext cx="7924799" cy="10969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1" i="0" u="none" strike="noStrike" cap="none">
                <a:solidFill>
                  <a:srgbClr val="173F80"/>
                </a:solidFill>
                <a:latin typeface="Calibri"/>
                <a:ea typeface="Calibri"/>
                <a:cs typeface="Calibri"/>
                <a:sym typeface="Calibri"/>
              </a:defRPr>
            </a:lvl1pPr>
            <a:lvl2pPr marL="0" marR="0" lvl="1" indent="0" algn="l" rtl="0">
              <a:spcBef>
                <a:spcPts val="0"/>
              </a:spcBef>
              <a:spcAft>
                <a:spcPts val="0"/>
              </a:spcAft>
              <a:buNone/>
              <a:defRPr sz="4000" b="1" i="0" u="none" strike="noStrike" cap="none">
                <a:solidFill>
                  <a:srgbClr val="173F80"/>
                </a:solidFill>
                <a:latin typeface="Calibri"/>
                <a:ea typeface="Calibri"/>
                <a:cs typeface="Calibri"/>
                <a:sym typeface="Calibri"/>
              </a:defRPr>
            </a:lvl2pPr>
            <a:lvl3pPr marL="0" marR="0" lvl="2" indent="0" algn="l" rtl="0">
              <a:spcBef>
                <a:spcPts val="0"/>
              </a:spcBef>
              <a:spcAft>
                <a:spcPts val="0"/>
              </a:spcAft>
              <a:buNone/>
              <a:defRPr sz="4000" b="1" i="0" u="none" strike="noStrike" cap="none">
                <a:solidFill>
                  <a:srgbClr val="173F80"/>
                </a:solidFill>
                <a:latin typeface="Calibri"/>
                <a:ea typeface="Calibri"/>
                <a:cs typeface="Calibri"/>
                <a:sym typeface="Calibri"/>
              </a:defRPr>
            </a:lvl3pPr>
            <a:lvl4pPr marL="0" marR="0" lvl="3" indent="0" algn="l" rtl="0">
              <a:spcBef>
                <a:spcPts val="0"/>
              </a:spcBef>
              <a:spcAft>
                <a:spcPts val="0"/>
              </a:spcAft>
              <a:buNone/>
              <a:defRPr sz="4000" b="1" i="0" u="none" strike="noStrike" cap="none">
                <a:solidFill>
                  <a:srgbClr val="173F80"/>
                </a:solidFill>
                <a:latin typeface="Calibri"/>
                <a:ea typeface="Calibri"/>
                <a:cs typeface="Calibri"/>
                <a:sym typeface="Calibri"/>
              </a:defRPr>
            </a:lvl4pPr>
            <a:lvl5pPr marL="0" marR="0" lvl="4" indent="0" algn="l" rtl="0">
              <a:spcBef>
                <a:spcPts val="0"/>
              </a:spcBef>
              <a:spcAft>
                <a:spcPts val="0"/>
              </a:spcAft>
              <a:buNone/>
              <a:defRPr sz="4000" b="1" i="0" u="none" strike="noStrike" cap="none">
                <a:solidFill>
                  <a:srgbClr val="173F80"/>
                </a:solidFill>
                <a:latin typeface="Calibri"/>
                <a:ea typeface="Calibri"/>
                <a:cs typeface="Calibri"/>
                <a:sym typeface="Calibri"/>
              </a:defRPr>
            </a:lvl5pPr>
            <a:lvl6pPr marL="457200" marR="0" lvl="5"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6pPr>
            <a:lvl7pPr marL="914400" marR="0" lvl="6"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7pPr>
            <a:lvl8pPr marL="1371600" marR="0" lvl="7"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8pPr>
            <a:lvl9pPr marL="1828800" marR="0" lvl="8"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9pPr>
          </a:lstStyle>
          <a:p>
            <a:endParaRPr/>
          </a:p>
        </p:txBody>
      </p:sp>
      <p:sp>
        <p:nvSpPr>
          <p:cNvPr id="29" name="Shape 29"/>
          <p:cNvSpPr txBox="1">
            <a:spLocks noGrp="1"/>
          </p:cNvSpPr>
          <p:nvPr>
            <p:ph type="body" idx="1"/>
          </p:nvPr>
        </p:nvSpPr>
        <p:spPr>
          <a:xfrm>
            <a:off x="685800" y="1371600"/>
            <a:ext cx="7924799" cy="4038601"/>
          </a:xfrm>
          <a:prstGeom prst="rect">
            <a:avLst/>
          </a:prstGeom>
          <a:noFill/>
          <a:ln>
            <a:noFill/>
          </a:ln>
        </p:spPr>
        <p:txBody>
          <a:bodyPr lIns="91425" tIns="91425" rIns="91425" bIns="91425" anchor="t" anchorCtr="0"/>
          <a:lstStyle>
            <a:lvl1pPr marL="342900" marR="0" lvl="0" indent="-177800" algn="l" rtl="0">
              <a:spcBef>
                <a:spcPts val="1200"/>
              </a:spcBef>
              <a:spcAft>
                <a:spcPts val="0"/>
              </a:spcAft>
              <a:buClr>
                <a:srgbClr val="173F80"/>
              </a:buClr>
              <a:buSzPct val="100000"/>
              <a:buFont typeface="Arial"/>
              <a:buChar char="•"/>
              <a:defRPr sz="2600" b="0" i="0" u="none" strike="noStrike" cap="none">
                <a:solidFill>
                  <a:srgbClr val="173F80"/>
                </a:solidFill>
                <a:latin typeface="Calibri"/>
                <a:ea typeface="Calibri"/>
                <a:cs typeface="Calibri"/>
                <a:sym typeface="Calibri"/>
              </a:defRPr>
            </a:lvl1pPr>
            <a:lvl2pPr marL="742950" marR="0" lvl="1" indent="-14605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2pPr>
            <a:lvl3pPr marL="1143000" marR="0" lvl="2" indent="-8890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3pPr>
            <a:lvl4pPr marL="1600200" marR="0" lvl="3" indent="-8890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4pPr>
            <a:lvl5pPr marL="2057400" marR="0" lvl="4" indent="-8890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70408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1" i="0" u="none" strike="noStrike" cap="none">
                <a:solidFill>
                  <a:srgbClr val="173F80"/>
                </a:solidFill>
                <a:latin typeface="Calibri"/>
                <a:ea typeface="Calibri"/>
                <a:cs typeface="Calibri"/>
                <a:sym typeface="Calibri"/>
              </a:defRPr>
            </a:lvl1pPr>
            <a:lvl2pPr marL="0" marR="0" lvl="1" indent="0" algn="l" rtl="0">
              <a:spcBef>
                <a:spcPts val="0"/>
              </a:spcBef>
              <a:spcAft>
                <a:spcPts val="0"/>
              </a:spcAft>
              <a:buNone/>
              <a:defRPr sz="4000" b="1" i="0" u="none" strike="noStrike" cap="none">
                <a:solidFill>
                  <a:srgbClr val="173F80"/>
                </a:solidFill>
                <a:latin typeface="Calibri"/>
                <a:ea typeface="Calibri"/>
                <a:cs typeface="Calibri"/>
                <a:sym typeface="Calibri"/>
              </a:defRPr>
            </a:lvl2pPr>
            <a:lvl3pPr marL="0" marR="0" lvl="2" indent="0" algn="l" rtl="0">
              <a:spcBef>
                <a:spcPts val="0"/>
              </a:spcBef>
              <a:spcAft>
                <a:spcPts val="0"/>
              </a:spcAft>
              <a:buNone/>
              <a:defRPr sz="4000" b="1" i="0" u="none" strike="noStrike" cap="none">
                <a:solidFill>
                  <a:srgbClr val="173F80"/>
                </a:solidFill>
                <a:latin typeface="Calibri"/>
                <a:ea typeface="Calibri"/>
                <a:cs typeface="Calibri"/>
                <a:sym typeface="Calibri"/>
              </a:defRPr>
            </a:lvl3pPr>
            <a:lvl4pPr marL="0" marR="0" lvl="3" indent="0" algn="l" rtl="0">
              <a:spcBef>
                <a:spcPts val="0"/>
              </a:spcBef>
              <a:spcAft>
                <a:spcPts val="0"/>
              </a:spcAft>
              <a:buNone/>
              <a:defRPr sz="4000" b="1" i="0" u="none" strike="noStrike" cap="none">
                <a:solidFill>
                  <a:srgbClr val="173F80"/>
                </a:solidFill>
                <a:latin typeface="Calibri"/>
                <a:ea typeface="Calibri"/>
                <a:cs typeface="Calibri"/>
                <a:sym typeface="Calibri"/>
              </a:defRPr>
            </a:lvl4pPr>
            <a:lvl5pPr marL="0" marR="0" lvl="4" indent="0" algn="l" rtl="0">
              <a:spcBef>
                <a:spcPts val="0"/>
              </a:spcBef>
              <a:spcAft>
                <a:spcPts val="0"/>
              </a:spcAft>
              <a:buNone/>
              <a:defRPr sz="4000" b="1" i="0" u="none" strike="noStrike" cap="none">
                <a:solidFill>
                  <a:srgbClr val="173F80"/>
                </a:solidFill>
                <a:latin typeface="Calibri"/>
                <a:ea typeface="Calibri"/>
                <a:cs typeface="Calibri"/>
                <a:sym typeface="Calibri"/>
              </a:defRPr>
            </a:lvl5pPr>
            <a:lvl6pPr marL="457200" marR="0" lvl="5"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6pPr>
            <a:lvl7pPr marL="914400" marR="0" lvl="6"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7pPr>
            <a:lvl8pPr marL="1371600" marR="0" lvl="7"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8pPr>
            <a:lvl9pPr marL="1828800" marR="0" lvl="8"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9pPr>
          </a:lstStyle>
          <a:p>
            <a:endParaRPr/>
          </a:p>
        </p:txBody>
      </p:sp>
      <p:sp>
        <p:nvSpPr>
          <p:cNvPr id="32" name="Shape 32"/>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marL="342900" marR="0" lvl="0" indent="-177800" algn="l" rtl="0">
              <a:spcBef>
                <a:spcPts val="1200"/>
              </a:spcBef>
              <a:spcAft>
                <a:spcPts val="0"/>
              </a:spcAft>
              <a:buClr>
                <a:srgbClr val="173F80"/>
              </a:buClr>
              <a:buSzPct val="100000"/>
              <a:buFont typeface="Arial"/>
              <a:buChar char="•"/>
              <a:defRPr sz="2600" b="0" i="0" u="none" strike="noStrike" cap="none">
                <a:solidFill>
                  <a:srgbClr val="173F80"/>
                </a:solidFill>
                <a:latin typeface="Calibri"/>
                <a:ea typeface="Calibri"/>
                <a:cs typeface="Calibri"/>
                <a:sym typeface="Calibri"/>
              </a:defRPr>
            </a:lvl1pPr>
            <a:lvl2pPr marL="742950" marR="0" lvl="1" indent="-133350" algn="l" rtl="0">
              <a:spcBef>
                <a:spcPts val="800"/>
              </a:spcBef>
              <a:spcAft>
                <a:spcPts val="0"/>
              </a:spcAft>
              <a:buClr>
                <a:srgbClr val="173F80"/>
              </a:buClr>
              <a:buSzPct val="100000"/>
              <a:buFont typeface="Arial"/>
              <a:buChar char="–"/>
              <a:defRPr sz="2400" b="0" i="0" u="none" strike="noStrike" cap="none">
                <a:solidFill>
                  <a:srgbClr val="173F80"/>
                </a:solidFill>
                <a:latin typeface="Calibri"/>
                <a:ea typeface="Calibri"/>
                <a:cs typeface="Calibri"/>
                <a:sym typeface="Calibri"/>
              </a:defRPr>
            </a:lvl2pPr>
            <a:lvl3pPr marL="1143000" marR="0" lvl="2" indent="-101600" algn="l" rtl="0">
              <a:spcBef>
                <a:spcPts val="800"/>
              </a:spcBef>
              <a:spcAft>
                <a:spcPts val="0"/>
              </a:spcAft>
              <a:buClr>
                <a:srgbClr val="173F80"/>
              </a:buClr>
              <a:buSzPct val="100000"/>
              <a:buFont typeface="Arial"/>
              <a:buChar char="•"/>
              <a:defRPr sz="2000" b="0" i="0" u="none" strike="noStrike" cap="none">
                <a:solidFill>
                  <a:srgbClr val="173F80"/>
                </a:solidFill>
                <a:latin typeface="Calibri"/>
                <a:ea typeface="Calibri"/>
                <a:cs typeface="Calibri"/>
                <a:sym typeface="Calibri"/>
              </a:defRPr>
            </a:lvl3pPr>
            <a:lvl4pPr marL="1600200" marR="0" lvl="3" indent="-114300" algn="l" rtl="0">
              <a:spcBef>
                <a:spcPts val="800"/>
              </a:spcBef>
              <a:spcAft>
                <a:spcPts val="0"/>
              </a:spcAft>
              <a:buClr>
                <a:srgbClr val="173F80"/>
              </a:buClr>
              <a:buSzPct val="100000"/>
              <a:buFont typeface="Arial"/>
              <a:buChar char="–"/>
              <a:defRPr sz="1800" b="0" i="0" u="none" strike="noStrike" cap="none">
                <a:solidFill>
                  <a:srgbClr val="173F80"/>
                </a:solidFill>
                <a:latin typeface="Calibri"/>
                <a:ea typeface="Calibri"/>
                <a:cs typeface="Calibri"/>
                <a:sym typeface="Calibri"/>
              </a:defRPr>
            </a:lvl4pPr>
            <a:lvl5pPr marL="2057400" marR="0" lvl="4" indent="-114300" algn="l" rtl="0">
              <a:spcBef>
                <a:spcPts val="800"/>
              </a:spcBef>
              <a:spcAft>
                <a:spcPts val="0"/>
              </a:spcAft>
              <a:buClr>
                <a:srgbClr val="173F80"/>
              </a:buClr>
              <a:buSzPct val="100000"/>
              <a:buFont typeface="Arial"/>
              <a:buChar char="»"/>
              <a:defRPr sz="1800" b="0" i="0" u="none" strike="noStrike" cap="none">
                <a:solidFill>
                  <a:srgbClr val="173F80"/>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marL="342900" marR="0" lvl="0" indent="-177800" algn="l" rtl="0">
              <a:spcBef>
                <a:spcPts val="1200"/>
              </a:spcBef>
              <a:spcAft>
                <a:spcPts val="0"/>
              </a:spcAft>
              <a:buClr>
                <a:srgbClr val="173F80"/>
              </a:buClr>
              <a:buSzPct val="100000"/>
              <a:buFont typeface="Arial"/>
              <a:buChar char="•"/>
              <a:defRPr sz="2600" b="0" i="0" u="none" strike="noStrike" cap="none">
                <a:solidFill>
                  <a:srgbClr val="173F80"/>
                </a:solidFill>
                <a:latin typeface="Calibri"/>
                <a:ea typeface="Calibri"/>
                <a:cs typeface="Calibri"/>
                <a:sym typeface="Calibri"/>
              </a:defRPr>
            </a:lvl1pPr>
            <a:lvl2pPr marL="742950" marR="0" lvl="1" indent="-133350" algn="l" rtl="0">
              <a:spcBef>
                <a:spcPts val="800"/>
              </a:spcBef>
              <a:spcAft>
                <a:spcPts val="0"/>
              </a:spcAft>
              <a:buClr>
                <a:srgbClr val="173F80"/>
              </a:buClr>
              <a:buSzPct val="100000"/>
              <a:buFont typeface="Arial"/>
              <a:buChar char="–"/>
              <a:defRPr sz="2400" b="0" i="0" u="none" strike="noStrike" cap="none">
                <a:solidFill>
                  <a:srgbClr val="173F80"/>
                </a:solidFill>
                <a:latin typeface="Calibri"/>
                <a:ea typeface="Calibri"/>
                <a:cs typeface="Calibri"/>
                <a:sym typeface="Calibri"/>
              </a:defRPr>
            </a:lvl2pPr>
            <a:lvl3pPr marL="1143000" marR="0" lvl="2" indent="-101600" algn="l" rtl="0">
              <a:spcBef>
                <a:spcPts val="800"/>
              </a:spcBef>
              <a:spcAft>
                <a:spcPts val="0"/>
              </a:spcAft>
              <a:buClr>
                <a:srgbClr val="173F80"/>
              </a:buClr>
              <a:buSzPct val="100000"/>
              <a:buFont typeface="Arial"/>
              <a:buChar char="•"/>
              <a:defRPr sz="2000" b="0" i="0" u="none" strike="noStrike" cap="none">
                <a:solidFill>
                  <a:srgbClr val="173F80"/>
                </a:solidFill>
                <a:latin typeface="Calibri"/>
                <a:ea typeface="Calibri"/>
                <a:cs typeface="Calibri"/>
                <a:sym typeface="Calibri"/>
              </a:defRPr>
            </a:lvl3pPr>
            <a:lvl4pPr marL="1600200" marR="0" lvl="3" indent="-114300" algn="l" rtl="0">
              <a:spcBef>
                <a:spcPts val="800"/>
              </a:spcBef>
              <a:spcAft>
                <a:spcPts val="0"/>
              </a:spcAft>
              <a:buClr>
                <a:srgbClr val="173F80"/>
              </a:buClr>
              <a:buSzPct val="100000"/>
              <a:buFont typeface="Arial"/>
              <a:buChar char="–"/>
              <a:defRPr sz="1800" b="0" i="0" u="none" strike="noStrike" cap="none">
                <a:solidFill>
                  <a:srgbClr val="173F80"/>
                </a:solidFill>
                <a:latin typeface="Calibri"/>
                <a:ea typeface="Calibri"/>
                <a:cs typeface="Calibri"/>
                <a:sym typeface="Calibri"/>
              </a:defRPr>
            </a:lvl4pPr>
            <a:lvl5pPr marL="2057400" marR="0" lvl="4" indent="-114300" algn="l" rtl="0">
              <a:spcBef>
                <a:spcPts val="800"/>
              </a:spcBef>
              <a:spcAft>
                <a:spcPts val="0"/>
              </a:spcAft>
              <a:buClr>
                <a:srgbClr val="173F80"/>
              </a:buClr>
              <a:buSzPct val="100000"/>
              <a:buFont typeface="Arial"/>
              <a:buChar char="»"/>
              <a:defRPr sz="1800" b="0" i="0" u="none" strike="noStrike" cap="none">
                <a:solidFill>
                  <a:srgbClr val="173F80"/>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2667000" y="6356350"/>
            <a:ext cx="33527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7924800" y="6356350"/>
            <a:ext cx="762000"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704087"/>
            <a:ext cx="8305799" cy="1143000"/>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dk2"/>
              </a:buClr>
              <a:buFont typeface="Calibri"/>
              <a:buNone/>
              <a:defRPr sz="50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4000" b="1" i="0" u="none" strike="noStrike" cap="none">
                <a:solidFill>
                  <a:srgbClr val="173F80"/>
                </a:solidFill>
                <a:latin typeface="Calibri"/>
                <a:ea typeface="Calibri"/>
                <a:cs typeface="Calibri"/>
                <a:sym typeface="Calibri"/>
              </a:defRPr>
            </a:lvl2pPr>
            <a:lvl3pPr marL="0" marR="0" lvl="2" indent="0" algn="l" rtl="0">
              <a:spcBef>
                <a:spcPts val="0"/>
              </a:spcBef>
              <a:spcAft>
                <a:spcPts val="0"/>
              </a:spcAft>
              <a:buNone/>
              <a:defRPr sz="4000" b="1" i="0" u="none" strike="noStrike" cap="none">
                <a:solidFill>
                  <a:srgbClr val="173F80"/>
                </a:solidFill>
                <a:latin typeface="Calibri"/>
                <a:ea typeface="Calibri"/>
                <a:cs typeface="Calibri"/>
                <a:sym typeface="Calibri"/>
              </a:defRPr>
            </a:lvl3pPr>
            <a:lvl4pPr marL="0" marR="0" lvl="3" indent="0" algn="l" rtl="0">
              <a:spcBef>
                <a:spcPts val="0"/>
              </a:spcBef>
              <a:spcAft>
                <a:spcPts val="0"/>
              </a:spcAft>
              <a:buNone/>
              <a:defRPr sz="4000" b="1" i="0" u="none" strike="noStrike" cap="none">
                <a:solidFill>
                  <a:srgbClr val="173F80"/>
                </a:solidFill>
                <a:latin typeface="Calibri"/>
                <a:ea typeface="Calibri"/>
                <a:cs typeface="Calibri"/>
                <a:sym typeface="Calibri"/>
              </a:defRPr>
            </a:lvl4pPr>
            <a:lvl5pPr marL="0" marR="0" lvl="4" indent="0" algn="l" rtl="0">
              <a:spcBef>
                <a:spcPts val="0"/>
              </a:spcBef>
              <a:spcAft>
                <a:spcPts val="0"/>
              </a:spcAft>
              <a:buNone/>
              <a:defRPr sz="4000" b="1" i="0" u="none" strike="noStrike" cap="none">
                <a:solidFill>
                  <a:srgbClr val="173F80"/>
                </a:solidFill>
                <a:latin typeface="Calibri"/>
                <a:ea typeface="Calibri"/>
                <a:cs typeface="Calibri"/>
                <a:sym typeface="Calibri"/>
              </a:defRPr>
            </a:lvl5pPr>
            <a:lvl6pPr marL="457200" marR="0" lvl="5"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6pPr>
            <a:lvl7pPr marL="914400" marR="0" lvl="6"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7pPr>
            <a:lvl8pPr marL="1371600" marR="0" lvl="7"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8pPr>
            <a:lvl9pPr marL="1828800" marR="0" lvl="8"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2667000" y="6356350"/>
            <a:ext cx="33527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7924800" y="6356350"/>
            <a:ext cx="762000"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Head, subhead and bullets">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800" y="304800"/>
            <a:ext cx="7924799" cy="1066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1" i="0" u="none" strike="noStrike" cap="none">
                <a:solidFill>
                  <a:srgbClr val="173F80"/>
                </a:solidFill>
                <a:latin typeface="Calibri"/>
                <a:ea typeface="Calibri"/>
                <a:cs typeface="Calibri"/>
                <a:sym typeface="Calibri"/>
              </a:defRPr>
            </a:lvl1pPr>
            <a:lvl2pPr marL="0" marR="0" lvl="1" indent="0" algn="l" rtl="0">
              <a:spcBef>
                <a:spcPts val="0"/>
              </a:spcBef>
              <a:spcAft>
                <a:spcPts val="0"/>
              </a:spcAft>
              <a:buNone/>
              <a:defRPr sz="4000" b="1" i="0" u="none" strike="noStrike" cap="none">
                <a:solidFill>
                  <a:srgbClr val="173F80"/>
                </a:solidFill>
                <a:latin typeface="Calibri"/>
                <a:ea typeface="Calibri"/>
                <a:cs typeface="Calibri"/>
                <a:sym typeface="Calibri"/>
              </a:defRPr>
            </a:lvl2pPr>
            <a:lvl3pPr marL="0" marR="0" lvl="2" indent="0" algn="l" rtl="0">
              <a:spcBef>
                <a:spcPts val="0"/>
              </a:spcBef>
              <a:spcAft>
                <a:spcPts val="0"/>
              </a:spcAft>
              <a:buNone/>
              <a:defRPr sz="4000" b="1" i="0" u="none" strike="noStrike" cap="none">
                <a:solidFill>
                  <a:srgbClr val="173F80"/>
                </a:solidFill>
                <a:latin typeface="Calibri"/>
                <a:ea typeface="Calibri"/>
                <a:cs typeface="Calibri"/>
                <a:sym typeface="Calibri"/>
              </a:defRPr>
            </a:lvl3pPr>
            <a:lvl4pPr marL="0" marR="0" lvl="3" indent="0" algn="l" rtl="0">
              <a:spcBef>
                <a:spcPts val="0"/>
              </a:spcBef>
              <a:spcAft>
                <a:spcPts val="0"/>
              </a:spcAft>
              <a:buNone/>
              <a:defRPr sz="4000" b="1" i="0" u="none" strike="noStrike" cap="none">
                <a:solidFill>
                  <a:srgbClr val="173F80"/>
                </a:solidFill>
                <a:latin typeface="Calibri"/>
                <a:ea typeface="Calibri"/>
                <a:cs typeface="Calibri"/>
                <a:sym typeface="Calibri"/>
              </a:defRPr>
            </a:lvl4pPr>
            <a:lvl5pPr marL="0" marR="0" lvl="4" indent="0" algn="l" rtl="0">
              <a:spcBef>
                <a:spcPts val="0"/>
              </a:spcBef>
              <a:spcAft>
                <a:spcPts val="0"/>
              </a:spcAft>
              <a:buNone/>
              <a:defRPr sz="4000" b="1" i="0" u="none" strike="noStrike" cap="none">
                <a:solidFill>
                  <a:srgbClr val="173F80"/>
                </a:solidFill>
                <a:latin typeface="Calibri"/>
                <a:ea typeface="Calibri"/>
                <a:cs typeface="Calibri"/>
                <a:sym typeface="Calibri"/>
              </a:defRPr>
            </a:lvl5pPr>
            <a:lvl6pPr marL="457200" marR="0" lvl="5"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6pPr>
            <a:lvl7pPr marL="914400" marR="0" lvl="6"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7pPr>
            <a:lvl8pPr marL="1371600" marR="0" lvl="7"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8pPr>
            <a:lvl9pPr marL="1828800" marR="0" lvl="8"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9pPr>
          </a:lstStyle>
          <a:p>
            <a:endParaRPr/>
          </a:p>
        </p:txBody>
      </p:sp>
      <p:sp>
        <p:nvSpPr>
          <p:cNvPr id="44" name="Shape 44"/>
          <p:cNvSpPr txBox="1">
            <a:spLocks noGrp="1"/>
          </p:cNvSpPr>
          <p:nvPr>
            <p:ph type="body" idx="1"/>
          </p:nvPr>
        </p:nvSpPr>
        <p:spPr>
          <a:xfrm>
            <a:off x="685800" y="1447800"/>
            <a:ext cx="7924799" cy="533399"/>
          </a:xfrm>
          <a:prstGeom prst="rect">
            <a:avLst/>
          </a:prstGeom>
          <a:noFill/>
          <a:ln>
            <a:noFill/>
          </a:ln>
        </p:spPr>
        <p:txBody>
          <a:bodyPr lIns="91425" tIns="91425" rIns="91425" bIns="91425" anchor="b" anchorCtr="0"/>
          <a:lstStyle>
            <a:lvl1pPr marL="0" marR="0" lvl="0" indent="0" algn="l" rtl="0">
              <a:spcBef>
                <a:spcPts val="1200"/>
              </a:spcBef>
              <a:spcAft>
                <a:spcPts val="0"/>
              </a:spcAft>
              <a:buClr>
                <a:srgbClr val="173F80"/>
              </a:buClr>
              <a:buFont typeface="Arial"/>
              <a:buNone/>
              <a:defRPr sz="2800" b="1" i="0" u="none" strike="noStrike" cap="none">
                <a:solidFill>
                  <a:srgbClr val="173F80"/>
                </a:solidFill>
                <a:latin typeface="Franklin Gothic"/>
                <a:ea typeface="Franklin Gothic"/>
                <a:cs typeface="Franklin Gothic"/>
                <a:sym typeface="Franklin Gothic"/>
              </a:defRPr>
            </a:lvl1pPr>
            <a:lvl2pPr marL="457200" marR="0" lvl="1" indent="0" algn="l" rtl="0">
              <a:spcBef>
                <a:spcPts val="800"/>
              </a:spcBef>
              <a:spcAft>
                <a:spcPts val="0"/>
              </a:spcAft>
              <a:buClr>
                <a:srgbClr val="173F80"/>
              </a:buClr>
              <a:buFont typeface="Arial"/>
              <a:buNone/>
              <a:defRPr sz="2000" b="1" i="0" u="none" strike="noStrike" cap="none">
                <a:solidFill>
                  <a:srgbClr val="173F80"/>
                </a:solidFill>
                <a:latin typeface="Calibri"/>
                <a:ea typeface="Calibri"/>
                <a:cs typeface="Calibri"/>
                <a:sym typeface="Calibri"/>
              </a:defRPr>
            </a:lvl2pPr>
            <a:lvl3pPr marL="914400" marR="0" lvl="2" indent="0" algn="l" rtl="0">
              <a:spcBef>
                <a:spcPts val="800"/>
              </a:spcBef>
              <a:spcAft>
                <a:spcPts val="0"/>
              </a:spcAft>
              <a:buClr>
                <a:srgbClr val="173F80"/>
              </a:buClr>
              <a:buFont typeface="Arial"/>
              <a:buNone/>
              <a:defRPr sz="1800" b="1" i="0" u="none" strike="noStrike" cap="none">
                <a:solidFill>
                  <a:srgbClr val="173F80"/>
                </a:solidFill>
                <a:latin typeface="Calibri"/>
                <a:ea typeface="Calibri"/>
                <a:cs typeface="Calibri"/>
                <a:sym typeface="Calibri"/>
              </a:defRPr>
            </a:lvl3pPr>
            <a:lvl4pPr marL="1371600" marR="0" lvl="3" indent="0" algn="l" rtl="0">
              <a:spcBef>
                <a:spcPts val="800"/>
              </a:spcBef>
              <a:spcAft>
                <a:spcPts val="0"/>
              </a:spcAft>
              <a:buClr>
                <a:srgbClr val="173F80"/>
              </a:buClr>
              <a:buFont typeface="Arial"/>
              <a:buNone/>
              <a:defRPr sz="1600" b="1" i="0" u="none" strike="noStrike" cap="none">
                <a:solidFill>
                  <a:srgbClr val="173F80"/>
                </a:solidFill>
                <a:latin typeface="Calibri"/>
                <a:ea typeface="Calibri"/>
                <a:cs typeface="Calibri"/>
                <a:sym typeface="Calibri"/>
              </a:defRPr>
            </a:lvl4pPr>
            <a:lvl5pPr marL="1828800" marR="0" lvl="4" indent="0" algn="l" rtl="0">
              <a:spcBef>
                <a:spcPts val="800"/>
              </a:spcBef>
              <a:spcAft>
                <a:spcPts val="0"/>
              </a:spcAft>
              <a:buClr>
                <a:srgbClr val="173F80"/>
              </a:buClr>
              <a:buFont typeface="Arial"/>
              <a:buNone/>
              <a:defRPr sz="1600" b="1" i="0" u="none" strike="noStrike" cap="none">
                <a:solidFill>
                  <a:srgbClr val="173F80"/>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685800" y="2057399"/>
            <a:ext cx="7924799" cy="3429001"/>
          </a:xfrm>
          <a:prstGeom prst="rect">
            <a:avLst/>
          </a:prstGeom>
          <a:noFill/>
          <a:ln>
            <a:noFill/>
          </a:ln>
        </p:spPr>
        <p:txBody>
          <a:bodyPr lIns="91425" tIns="91425" rIns="91425" bIns="91425" anchor="t" anchorCtr="0"/>
          <a:lstStyle>
            <a:lvl1pPr marL="342900" marR="0" lvl="0" indent="-177800" algn="l" rtl="0">
              <a:spcBef>
                <a:spcPts val="1200"/>
              </a:spcBef>
              <a:spcAft>
                <a:spcPts val="0"/>
              </a:spcAft>
              <a:buClr>
                <a:srgbClr val="173F80"/>
              </a:buClr>
              <a:buSzPct val="100000"/>
              <a:buFont typeface="Arial"/>
              <a:buChar char="•"/>
              <a:defRPr sz="2600" b="0" i="0" u="none" strike="noStrike" cap="none">
                <a:solidFill>
                  <a:srgbClr val="173F80"/>
                </a:solidFill>
                <a:latin typeface="Calibri"/>
                <a:ea typeface="Calibri"/>
                <a:cs typeface="Calibri"/>
                <a:sym typeface="Calibri"/>
              </a:defRPr>
            </a:lvl1pPr>
            <a:lvl2pPr marL="742950" marR="0" lvl="1" indent="-14605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2pPr>
            <a:lvl3pPr marL="1143000" marR="0" lvl="2" indent="-8890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3pPr>
            <a:lvl4pPr marL="1600200" marR="0" lvl="3" indent="-8890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4pPr>
            <a:lvl5pPr marL="2057400" marR="0" lvl="4" indent="-8890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2" name="Shape 52"/>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53" name="Shape 5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56" name="Shape 56"/>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9" name="Shape 59"/>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5300" b="0" i="0" u="none" strike="noStrike" cap="none">
                <a:solidFill>
                  <a:srgbClr val="112C57"/>
                </a:solidFill>
                <a:latin typeface="Calibri"/>
                <a:ea typeface="Calibri"/>
                <a:cs typeface="Calibri"/>
                <a:sym typeface="Calibri"/>
              </a:defRPr>
            </a:lvl1pPr>
            <a:lvl2pPr marL="0" marR="0" lvl="1" indent="0" algn="ctr" rtl="0">
              <a:spcBef>
                <a:spcPts val="0"/>
              </a:spcBef>
              <a:spcAft>
                <a:spcPts val="0"/>
              </a:spcAft>
              <a:buNone/>
              <a:defRPr sz="5300" b="0" i="0" u="none" strike="noStrike" cap="none">
                <a:solidFill>
                  <a:srgbClr val="112C57"/>
                </a:solidFill>
                <a:latin typeface="Calibri"/>
                <a:ea typeface="Calibri"/>
                <a:cs typeface="Calibri"/>
                <a:sym typeface="Calibri"/>
              </a:defRPr>
            </a:lvl2pPr>
            <a:lvl3pPr marL="0" marR="0" lvl="2" indent="0" algn="ctr" rtl="0">
              <a:spcBef>
                <a:spcPts val="0"/>
              </a:spcBef>
              <a:spcAft>
                <a:spcPts val="0"/>
              </a:spcAft>
              <a:buNone/>
              <a:defRPr sz="5300" b="0" i="0" u="none" strike="noStrike" cap="none">
                <a:solidFill>
                  <a:srgbClr val="112C57"/>
                </a:solidFill>
                <a:latin typeface="Calibri"/>
                <a:ea typeface="Calibri"/>
                <a:cs typeface="Calibri"/>
                <a:sym typeface="Calibri"/>
              </a:defRPr>
            </a:lvl3pPr>
            <a:lvl4pPr marL="0" marR="0" lvl="3" indent="0" algn="ctr" rtl="0">
              <a:spcBef>
                <a:spcPts val="0"/>
              </a:spcBef>
              <a:spcAft>
                <a:spcPts val="0"/>
              </a:spcAft>
              <a:buNone/>
              <a:defRPr sz="5300" b="0" i="0" u="none" strike="noStrike" cap="none">
                <a:solidFill>
                  <a:srgbClr val="112C57"/>
                </a:solidFill>
                <a:latin typeface="Calibri"/>
                <a:ea typeface="Calibri"/>
                <a:cs typeface="Calibri"/>
                <a:sym typeface="Calibri"/>
              </a:defRPr>
            </a:lvl4pPr>
            <a:lvl5pPr marL="0" marR="0" lvl="4" indent="0" algn="ctr" rtl="0">
              <a:spcBef>
                <a:spcPts val="0"/>
              </a:spcBef>
              <a:spcAft>
                <a:spcPts val="0"/>
              </a:spcAft>
              <a:buNone/>
              <a:defRPr sz="5300" b="0" i="0" u="none" strike="noStrike" cap="none">
                <a:solidFill>
                  <a:srgbClr val="112C57"/>
                </a:solidFill>
                <a:latin typeface="Calibri"/>
                <a:ea typeface="Calibri"/>
                <a:cs typeface="Calibri"/>
                <a:sym typeface="Calibri"/>
              </a:defRPr>
            </a:lvl5pPr>
            <a:lvl6pPr marL="457200" marR="0" lvl="5"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6pPr>
            <a:lvl7pPr marL="914400" marR="0" lvl="6"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7pPr>
            <a:lvl8pPr marL="1371600" marR="0" lvl="7"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8pPr>
            <a:lvl9pPr marL="1828800" marR="0" lvl="8" indent="0" algn="ctr" rtl="0">
              <a:spcBef>
                <a:spcPts val="0"/>
              </a:spcBef>
              <a:spcAft>
                <a:spcPts val="0"/>
              </a:spcAft>
              <a:buNone/>
              <a:defRPr sz="5300" b="0" i="0" u="none" strike="noStrike" cap="none">
                <a:solidFill>
                  <a:srgbClr val="009CDB"/>
                </a:solidFill>
                <a:latin typeface="Franklin Gothic"/>
                <a:ea typeface="Franklin Gothic"/>
                <a:cs typeface="Franklin Gothic"/>
                <a:sym typeface="Franklin Gothic"/>
              </a:defRPr>
            </a:lvl9pPr>
          </a:lstStyle>
          <a:p>
            <a:endParaRPr/>
          </a:p>
        </p:txBody>
      </p:sp>
      <p:sp>
        <p:nvSpPr>
          <p:cNvPr id="11" name="Shape 11"/>
          <p:cNvSpPr txBox="1">
            <a:spLocks noGrp="1"/>
          </p:cNvSpPr>
          <p:nvPr>
            <p:ph type="body" idx="1"/>
          </p:nvPr>
        </p:nvSpPr>
        <p:spPr>
          <a:xfrm>
            <a:off x="457200" y="2438400"/>
            <a:ext cx="8229600" cy="533399"/>
          </a:xfrm>
          <a:prstGeom prst="rect">
            <a:avLst/>
          </a:prstGeom>
          <a:noFill/>
          <a:ln>
            <a:noFill/>
          </a:ln>
        </p:spPr>
        <p:txBody>
          <a:bodyPr lIns="91425" tIns="91425" rIns="91425" bIns="91425" anchor="t" anchorCtr="0"/>
          <a:lstStyle>
            <a:lvl1pPr marL="342900" marR="0" lvl="0" indent="-190500" algn="ctr" rtl="0">
              <a:spcBef>
                <a:spcPts val="0"/>
              </a:spcBef>
              <a:spcAft>
                <a:spcPts val="0"/>
              </a:spcAft>
              <a:buClr>
                <a:srgbClr val="173F80"/>
              </a:buClr>
              <a:buSzPct val="100000"/>
              <a:buFont typeface="Arial"/>
              <a:buChar char="•"/>
              <a:defRPr sz="2400" b="0" i="0" u="none" strike="noStrike" cap="none">
                <a:solidFill>
                  <a:srgbClr val="173F80"/>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Shape 12" descr="PYFP Logo Top Choice 5.11.12.png"/>
          <p:cNvPicPr preferRelativeResize="0"/>
          <p:nvPr/>
        </p:nvPicPr>
        <p:blipFill rotWithShape="1">
          <a:blip r:embed="rId4">
            <a:alphaModFix/>
          </a:blip>
          <a:srcRect/>
          <a:stretch/>
        </p:blipFill>
        <p:spPr>
          <a:xfrm>
            <a:off x="2590800" y="3162300"/>
            <a:ext cx="3962399" cy="3014663"/>
          </a:xfrm>
          <a:prstGeom prst="rect">
            <a:avLst/>
          </a:prstGeom>
          <a:noFill/>
          <a:ln>
            <a:noFill/>
          </a:ln>
        </p:spPr>
      </p:pic>
      <p:sp>
        <p:nvSpPr>
          <p:cNvPr id="13" name="Shape 13"/>
          <p:cNvSpPr txBox="1"/>
          <p:nvPr/>
        </p:nvSpPr>
        <p:spPr>
          <a:xfrm>
            <a:off x="2628900" y="6096000"/>
            <a:ext cx="3886200"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1" u="none" strike="noStrike" cap="none">
                <a:solidFill>
                  <a:srgbClr val="173F80"/>
                </a:solidFill>
                <a:latin typeface="Cambria"/>
                <a:ea typeface="Cambria"/>
                <a:cs typeface="Cambria"/>
                <a:sym typeface="Cambria"/>
              </a:rPr>
              <a:t>Empowering students to be fit for life</a:t>
            </a:r>
            <a:r>
              <a:rPr lang="en-US" sz="1400" b="0" i="0" u="none" strike="noStrike" cap="none">
                <a:solidFill>
                  <a:srgbClr val="173F80"/>
                </a:solidFill>
                <a:latin typeface="Cambria"/>
                <a:ea typeface="Cambria"/>
                <a:cs typeface="Cambria"/>
                <a:sym typeface="Cambria"/>
              </a:rPr>
              <a:t>.</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5800" y="304800"/>
            <a:ext cx="7924799" cy="1066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1" i="0" u="none" strike="noStrike" cap="none">
                <a:solidFill>
                  <a:srgbClr val="173F80"/>
                </a:solidFill>
                <a:latin typeface="Calibri"/>
                <a:ea typeface="Calibri"/>
                <a:cs typeface="Calibri"/>
                <a:sym typeface="Calibri"/>
              </a:defRPr>
            </a:lvl1pPr>
            <a:lvl2pPr marL="0" marR="0" lvl="1" indent="0" algn="l" rtl="0">
              <a:spcBef>
                <a:spcPts val="0"/>
              </a:spcBef>
              <a:spcAft>
                <a:spcPts val="0"/>
              </a:spcAft>
              <a:buNone/>
              <a:defRPr sz="4000" b="1" i="0" u="none" strike="noStrike" cap="none">
                <a:solidFill>
                  <a:srgbClr val="173F80"/>
                </a:solidFill>
                <a:latin typeface="Calibri"/>
                <a:ea typeface="Calibri"/>
                <a:cs typeface="Calibri"/>
                <a:sym typeface="Calibri"/>
              </a:defRPr>
            </a:lvl2pPr>
            <a:lvl3pPr marL="0" marR="0" lvl="2" indent="0" algn="l" rtl="0">
              <a:spcBef>
                <a:spcPts val="0"/>
              </a:spcBef>
              <a:spcAft>
                <a:spcPts val="0"/>
              </a:spcAft>
              <a:buNone/>
              <a:defRPr sz="4000" b="1" i="0" u="none" strike="noStrike" cap="none">
                <a:solidFill>
                  <a:srgbClr val="173F80"/>
                </a:solidFill>
                <a:latin typeface="Calibri"/>
                <a:ea typeface="Calibri"/>
                <a:cs typeface="Calibri"/>
                <a:sym typeface="Calibri"/>
              </a:defRPr>
            </a:lvl3pPr>
            <a:lvl4pPr marL="0" marR="0" lvl="3" indent="0" algn="l" rtl="0">
              <a:spcBef>
                <a:spcPts val="0"/>
              </a:spcBef>
              <a:spcAft>
                <a:spcPts val="0"/>
              </a:spcAft>
              <a:buNone/>
              <a:defRPr sz="4000" b="1" i="0" u="none" strike="noStrike" cap="none">
                <a:solidFill>
                  <a:srgbClr val="173F80"/>
                </a:solidFill>
                <a:latin typeface="Calibri"/>
                <a:ea typeface="Calibri"/>
                <a:cs typeface="Calibri"/>
                <a:sym typeface="Calibri"/>
              </a:defRPr>
            </a:lvl4pPr>
            <a:lvl5pPr marL="0" marR="0" lvl="4" indent="0" algn="l" rtl="0">
              <a:spcBef>
                <a:spcPts val="0"/>
              </a:spcBef>
              <a:spcAft>
                <a:spcPts val="0"/>
              </a:spcAft>
              <a:buNone/>
              <a:defRPr sz="4000" b="1" i="0" u="none" strike="noStrike" cap="none">
                <a:solidFill>
                  <a:srgbClr val="173F80"/>
                </a:solidFill>
                <a:latin typeface="Calibri"/>
                <a:ea typeface="Calibri"/>
                <a:cs typeface="Calibri"/>
                <a:sym typeface="Calibri"/>
              </a:defRPr>
            </a:lvl5pPr>
            <a:lvl6pPr marL="457200" marR="0" lvl="5"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6pPr>
            <a:lvl7pPr marL="914400" marR="0" lvl="6"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7pPr>
            <a:lvl8pPr marL="1371600" marR="0" lvl="7"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8pPr>
            <a:lvl9pPr marL="1828800" marR="0" lvl="8" indent="0" algn="l" rtl="0">
              <a:spcBef>
                <a:spcPts val="0"/>
              </a:spcBef>
              <a:spcAft>
                <a:spcPts val="0"/>
              </a:spcAft>
              <a:buNone/>
              <a:defRPr sz="4400" b="0" i="0" u="none" strike="noStrike" cap="none">
                <a:solidFill>
                  <a:srgbClr val="009CDB"/>
                </a:solidFill>
                <a:latin typeface="Franklin Gothic"/>
                <a:ea typeface="Franklin Gothic"/>
                <a:cs typeface="Franklin Gothic"/>
                <a:sym typeface="Franklin Gothic"/>
              </a:defRPr>
            </a:lvl9pPr>
          </a:lstStyle>
          <a:p>
            <a:endParaRPr/>
          </a:p>
        </p:txBody>
      </p:sp>
      <p:sp>
        <p:nvSpPr>
          <p:cNvPr id="24" name="Shape 24"/>
          <p:cNvSpPr txBox="1">
            <a:spLocks noGrp="1"/>
          </p:cNvSpPr>
          <p:nvPr>
            <p:ph type="body" idx="1"/>
          </p:nvPr>
        </p:nvSpPr>
        <p:spPr>
          <a:xfrm>
            <a:off x="685800" y="1371600"/>
            <a:ext cx="7924799" cy="4038599"/>
          </a:xfrm>
          <a:prstGeom prst="rect">
            <a:avLst/>
          </a:prstGeom>
          <a:noFill/>
          <a:ln>
            <a:noFill/>
          </a:ln>
        </p:spPr>
        <p:txBody>
          <a:bodyPr lIns="91425" tIns="91425" rIns="91425" bIns="91425" anchor="t" anchorCtr="0"/>
          <a:lstStyle>
            <a:lvl1pPr marL="342900" marR="0" lvl="0" indent="-177800" algn="l" rtl="0">
              <a:spcBef>
                <a:spcPts val="1200"/>
              </a:spcBef>
              <a:spcAft>
                <a:spcPts val="0"/>
              </a:spcAft>
              <a:buClr>
                <a:srgbClr val="173F80"/>
              </a:buClr>
              <a:buSzPct val="100000"/>
              <a:buFont typeface="Arial"/>
              <a:buChar char="•"/>
              <a:defRPr sz="2600" b="0" i="0" u="none" strike="noStrike" cap="none">
                <a:solidFill>
                  <a:srgbClr val="173F80"/>
                </a:solidFill>
                <a:latin typeface="Calibri"/>
                <a:ea typeface="Calibri"/>
                <a:cs typeface="Calibri"/>
                <a:sym typeface="Calibri"/>
              </a:defRPr>
            </a:lvl1pPr>
            <a:lvl2pPr marL="742950" marR="0" lvl="1" indent="-14605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2pPr>
            <a:lvl3pPr marL="1143000" marR="0" lvl="2" indent="-8890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3pPr>
            <a:lvl4pPr marL="1600200" marR="0" lvl="3" indent="-8890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4pPr>
            <a:lvl5pPr marL="2057400" marR="0" lvl="4" indent="-88900" algn="l" rtl="0">
              <a:spcBef>
                <a:spcPts val="800"/>
              </a:spcBef>
              <a:spcAft>
                <a:spcPts val="0"/>
              </a:spcAft>
              <a:buClr>
                <a:srgbClr val="173F80"/>
              </a:buClr>
              <a:buSzPct val="100000"/>
              <a:buFont typeface="Arial"/>
              <a:buChar char="»"/>
              <a:defRPr sz="2200" b="0" i="0" u="none" strike="noStrike" cap="none">
                <a:solidFill>
                  <a:srgbClr val="173F80"/>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 name="Shape 25" descr="PYFP Logo Top Choice 5.11.12.png"/>
          <p:cNvPicPr preferRelativeResize="0"/>
          <p:nvPr/>
        </p:nvPicPr>
        <p:blipFill rotWithShape="1">
          <a:blip r:embed="rId6">
            <a:alphaModFix/>
          </a:blip>
          <a:srcRect/>
          <a:stretch/>
        </p:blipFill>
        <p:spPr>
          <a:xfrm>
            <a:off x="0" y="4930775"/>
            <a:ext cx="2286000" cy="1927224"/>
          </a:xfrm>
          <a:prstGeom prst="rect">
            <a:avLst/>
          </a:prstGeom>
          <a:noFill/>
          <a:ln>
            <a:noFill/>
          </a:ln>
        </p:spPr>
      </p:pic>
      <p:cxnSp>
        <p:nvCxnSpPr>
          <p:cNvPr id="26" name="Shape 26"/>
          <p:cNvCxnSpPr/>
          <p:nvPr/>
        </p:nvCxnSpPr>
        <p:spPr>
          <a:xfrm>
            <a:off x="2209800" y="6248400"/>
            <a:ext cx="6934199" cy="0"/>
          </a:xfrm>
          <a:prstGeom prst="straightConnector1">
            <a:avLst/>
          </a:prstGeom>
          <a:noFill/>
          <a:ln w="76200" cap="flat" cmpd="sng">
            <a:solidFill>
              <a:srgbClr val="112C57"/>
            </a:solidFill>
            <a:prstDash val="solid"/>
            <a:round/>
            <a:headEnd type="none" w="med" len="med"/>
            <a:tailEnd type="none" w="med" len="med"/>
          </a:ln>
          <a:effectLst>
            <a:outerShdw blurRad="39999" dist="20000" dir="5400000" rotWithShape="0">
              <a:srgbClr val="808080">
                <a:alpha val="37647"/>
              </a:srgbClr>
            </a:outerShdw>
          </a:effectLst>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48" name="Shape 48"/>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49" name="Shape 49"/>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US" sz="1000">
                <a:solidFill>
                  <a:schemeClr val="dk2"/>
                </a:solidFill>
              </a:rPr>
              <a:t>‹#›</a:t>
            </a:fld>
            <a:endParaRPr lang="en-U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com/v/uLA_9kx1AkY"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video" Target="https://www.youtube.com/embed/9KPskEdeqx8"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ideo" Target="https://www.youtube.com/embed/Vue_8KqEmkQ" TargetMode="Externa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video" Target="https://www.youtube.com/embed/PvYI3iPUHpY"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video" Target="https://www.youtube.com/embed/CmVSqfLuvsg" TargetMode="Externa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ideo" Target="https://www.youtube.com/embed/nzMbsbFdDkQ" TargetMode="Externa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hyperlink" Target="http://youtube.com/v/v-EGC9jBC44"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youtube.com/v/TgaGCX20UlQ"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hyperlink" Target="https://drive.google.com/file/d/0BzsTXvpi66BDNlNyeTVBMVhZbWc/view?usp=sharing" TargetMode="External"/><Relationship Id="rId3" Type="http://schemas.openxmlformats.org/officeDocument/2006/relationships/hyperlink" Target="https://docs.google.com/document/d/1Ro04wjEC_oK7a5R-OQckHgpohDrly_6iz67ddnSdDno/edit?usp=sharing" TargetMode="External"/><Relationship Id="rId7" Type="http://schemas.openxmlformats.org/officeDocument/2006/relationships/hyperlink" Target="https://drive.google.com/file/d/0BzsTXvpi66BDcXlpWXk2VmVPVDQ/view?usp=sharing"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hyperlink" Target="https://docs.google.com/document/d/128uDXYQN0AhuyaMRZ5lfR4Zn5abM3tiw7oXgGEWuxkc/edit?usp=sharing" TargetMode="External"/><Relationship Id="rId5" Type="http://schemas.openxmlformats.org/officeDocument/2006/relationships/hyperlink" Target="https://drive.google.com/file/d/0BzsTXvpi66BDYU1vTWU0ZDZERUk/view?usp=sharing" TargetMode="External"/><Relationship Id="rId4" Type="http://schemas.openxmlformats.org/officeDocument/2006/relationships/hyperlink" Target="https://docs.google.com/document/d/1uhZoGYaS4zzGRwGMU3lcmzXC5_tLPcZ_SZLbiJzsdNI/edit?usp=sharing"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fz-standards.pdf" TargetMode="External"/><Relationship Id="rId3" Type="http://schemas.openxmlformats.org/officeDocument/2006/relationships/hyperlink" Target="https://drive.google.com/file/d/0BzsTXvpi66BDdlhCM29lLXZ3b0E/view?usp=sharing" TargetMode="External"/><Relationship Id="rId7" Type="http://schemas.openxmlformats.org/officeDocument/2006/relationships/hyperlink" Target="https://drive.google.com/file/d/0BzsTXvpi66BDVGRuRUxiYThaN1k/view?usp=sharing" TargetMode="External"/><Relationship Id="rId2" Type="http://schemas.openxmlformats.org/officeDocument/2006/relationships/hyperlink" Target="https://docs.google.com/document/d/1vDOfkhlspBalrykUtPG_1Cm40hrqUEc_ENfZhMlVg1Y/edit?usp=sharing" TargetMode="External"/><Relationship Id="rId1" Type="http://schemas.openxmlformats.org/officeDocument/2006/relationships/slideLayout" Target="../slideLayouts/slideLayout4.xml"/><Relationship Id="rId6" Type="http://schemas.openxmlformats.org/officeDocument/2006/relationships/hyperlink" Target="https://docs.google.com/document/d/1HKAFQb4hfYMyYezYGZXgbJ-1QSlXoqTjZxs0rnZ1Xr8/edit?usp=sharing" TargetMode="External"/><Relationship Id="rId5" Type="http://schemas.openxmlformats.org/officeDocument/2006/relationships/hyperlink" Target="https://drive.google.com/file/d/0BzsTXvpi66BDaE1UblBmdDJhQ0E/view?usp=sharing" TargetMode="External"/><Relationship Id="rId10" Type="http://schemas.openxmlformats.org/officeDocument/2006/relationships/hyperlink" Target="https://drive.google.com/file/d/0BzsTXvpi66BDeWJHYmkzZFRjUDA/view?usp=sharing" TargetMode="External"/><Relationship Id="rId4" Type="http://schemas.openxmlformats.org/officeDocument/2006/relationships/hyperlink" Target="https://drive.google.com/file/d/0BzsTXvpi66BDdkN2UUtMUTdUNVU/view?usp=sharing" TargetMode="External"/><Relationship Id="rId9" Type="http://schemas.openxmlformats.org/officeDocument/2006/relationships/hyperlink" Target="https://drive.google.com/file/d/0BzsTXvpi66BDNl82WFV1aGlpV1k/view?usp=sharing"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drive.google.com/file/d/0BzsTXvpi66BDMmhHX1dPdEFzYlk/view?usp=sharing" TargetMode="External"/><Relationship Id="rId3" Type="http://schemas.openxmlformats.org/officeDocument/2006/relationships/hyperlink" Target="https://docs.google.com/document/d/14MpLEPE2HsCn24OA8f0kTTveYDL1I0gpp28J2_SEefQ/edit?usp=sharing" TargetMode="External"/><Relationship Id="rId7" Type="http://schemas.openxmlformats.org/officeDocument/2006/relationships/hyperlink" Target="https://drive.google.com/file/d/0BzsTXvpi66BDZEtRRWRsR2ZLVk0/view?usp=sharing" TargetMode="External"/><Relationship Id="rId2" Type="http://schemas.openxmlformats.org/officeDocument/2006/relationships/hyperlink" Target="https://docs.google.com/document/d/1imvlrUa3EGGFiCypgiH7AF2ly0xikN2ps7FqBtttkJg/edit?usp=sharing" TargetMode="External"/><Relationship Id="rId1" Type="http://schemas.openxmlformats.org/officeDocument/2006/relationships/slideLayout" Target="../slideLayouts/slideLayout4.xml"/><Relationship Id="rId6" Type="http://schemas.openxmlformats.org/officeDocument/2006/relationships/hyperlink" Target="https://drive.google.com/file/d/0BzsTXvpi66BDY2VoVzB2UTgtelk/view?usp=sharing" TargetMode="External"/><Relationship Id="rId5" Type="http://schemas.openxmlformats.org/officeDocument/2006/relationships/hyperlink" Target="https://drive.google.com/file/d/0BzsTXvpi66BDbWVJSU8yYlZ2M28/view?usp=sharing" TargetMode="External"/><Relationship Id="rId4" Type="http://schemas.openxmlformats.org/officeDocument/2006/relationships/hyperlink" Target="https://drive.google.com/file/d/0BzsTXvpi66BDX2U0TXlDcmdjNTA/view?usp=sharin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08-02b_ShortLongGoals.doc" TargetMode="External"/><Relationship Id="rId2" Type="http://schemas.openxmlformats.org/officeDocument/2006/relationships/hyperlink" Target="https://docs.google.com/document/d/1nfDg5VEsiKa7XLVKQk2MlXjVeUgAI_0vP6OkXKRn0Dk/edit?usp=sharing" TargetMode="External"/><Relationship Id="rId1" Type="http://schemas.openxmlformats.org/officeDocument/2006/relationships/slideLayout" Target="../slideLayouts/slideLayout3.xml"/><Relationship Id="rId5" Type="http://schemas.openxmlformats.org/officeDocument/2006/relationships/hyperlink" Target="https://drive.google.com/file/d/0BzsTXvpi66BDUUU0R1NUb3J5b1k/view?usp=sharing" TargetMode="External"/><Relationship Id="rId4" Type="http://schemas.openxmlformats.org/officeDocument/2006/relationships/hyperlink" Target="https://drive.google.com/file/d/0BzsTXvpi66BDb0MyY3JqdUQweGs/view?usp=sharing"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docs.google.com/document/d/1gRCPzKPN-NY51iBsor4fsd-0U8J9wqQ2ZaNueG7ygao/edit?usp=sharing" TargetMode="External"/><Relationship Id="rId3" Type="http://schemas.openxmlformats.org/officeDocument/2006/relationships/hyperlink" Target="https://drive.google.com/file/d/0BzsTXvpi66BDYjRuU2p3YU0tRTQ/view?usp=sharing" TargetMode="External"/><Relationship Id="rId7" Type="http://schemas.openxmlformats.org/officeDocument/2006/relationships/hyperlink" Target="https://drive.google.com/file/d/0BzsTXvpi66BDdndaNWdteTdyNVE/view?usp=sharing" TargetMode="External"/><Relationship Id="rId2" Type="http://schemas.openxmlformats.org/officeDocument/2006/relationships/hyperlink" Target="https://drive.google.com/file/d/0BzsTXvpi66BDUFlDYVF0RjBNTms/view?usp=sharing" TargetMode="External"/><Relationship Id="rId1" Type="http://schemas.openxmlformats.org/officeDocument/2006/relationships/slideLayout" Target="../slideLayouts/slideLayout4.xml"/><Relationship Id="rId6" Type="http://schemas.openxmlformats.org/officeDocument/2006/relationships/hyperlink" Target="https://docs.google.com/spreadsheets/d/1xI7Ok3tZe3e2__P6GP729lH7H4DU0dQz3-QfFd2zr0g/edit?usp=sharing" TargetMode="External"/><Relationship Id="rId5" Type="http://schemas.openxmlformats.org/officeDocument/2006/relationships/hyperlink" Target="https://drive.google.com/file/d/0BzsTXvpi66BDV0V3TkJYNVdCQkU/view?usp=sharing" TargetMode="External"/><Relationship Id="rId10" Type="http://schemas.openxmlformats.org/officeDocument/2006/relationships/hyperlink" Target="https://drive.google.com/file/d/0BzsTXvpi66BDalRuQ3FxdXBmMEk/view?usp=sharing" TargetMode="External"/><Relationship Id="rId4" Type="http://schemas.openxmlformats.org/officeDocument/2006/relationships/hyperlink" Target="https://drive.google.com/file/d/0BzsTXvpi66BDRUZmMUtHU0NqeUk/view?usp=sharing" TargetMode="External"/><Relationship Id="rId9" Type="http://schemas.openxmlformats.org/officeDocument/2006/relationships/hyperlink" Target="https://drive.google.com/file/d/0BzsTXvpi66BDaEZWVHFNWGszMVU/view?usp=sharing"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mailto:libbiestover@gmail.com" TargetMode="External"/><Relationship Id="rId3" Type="http://schemas.openxmlformats.org/officeDocument/2006/relationships/hyperlink" Target="mailto:nburgess@ellsaline.org" TargetMode="External"/><Relationship Id="rId7" Type="http://schemas.openxmlformats.org/officeDocument/2006/relationships/hyperlink" Target="mailto:tjlippoldt@eldoradoschools.org"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mailto:lindsjay@usd437.net" TargetMode="External"/><Relationship Id="rId5" Type="http://schemas.openxmlformats.org/officeDocument/2006/relationships/hyperlink" Target="mailto:elysemespinoza@smsd.org" TargetMode="External"/><Relationship Id="rId10" Type="http://schemas.openxmlformats.org/officeDocument/2006/relationships/hyperlink" Target="mailto:bwolff@usd266.com" TargetMode="External"/><Relationship Id="rId4" Type="http://schemas.openxmlformats.org/officeDocument/2006/relationships/hyperlink" Target="mailto:acherry@usd355.org" TargetMode="External"/><Relationship Id="rId9" Type="http://schemas.openxmlformats.org/officeDocument/2006/relationships/hyperlink" Target="mailto:cstuchlik@usd259.n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381000"/>
            <a:ext cx="7772400" cy="2666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rgbClr val="173F80"/>
                </a:solidFill>
                <a:latin typeface="Franklin Gothic"/>
                <a:ea typeface="Franklin Gothic"/>
                <a:cs typeface="Franklin Gothic"/>
                <a:sym typeface="Franklin Gothic"/>
              </a:rPr>
              <a:t>Presidential Youth Fitness Program </a:t>
            </a:r>
            <a:br>
              <a:rPr lang="en-US" sz="4400" b="1" i="0" u="none" strike="noStrike" cap="none">
                <a:solidFill>
                  <a:srgbClr val="173F80"/>
                </a:solidFill>
                <a:latin typeface="Franklin Gothic"/>
                <a:ea typeface="Franklin Gothic"/>
                <a:cs typeface="Franklin Gothic"/>
                <a:sym typeface="Franklin Gothic"/>
              </a:rPr>
            </a:br>
            <a:r>
              <a:rPr lang="en-US" sz="4400" b="1" i="0" u="none" strike="noStrike" cap="none">
                <a:solidFill>
                  <a:srgbClr val="173F80"/>
                </a:solidFill>
                <a:latin typeface="Franklin Gothic"/>
                <a:ea typeface="Franklin Gothic"/>
                <a:cs typeface="Franklin Gothic"/>
                <a:sym typeface="Franklin Gothic"/>
              </a:rPr>
              <a:t>Welcome</a:t>
            </a:r>
          </a:p>
        </p:txBody>
      </p:sp>
      <p:sp>
        <p:nvSpPr>
          <p:cNvPr id="97" name="Shape 97"/>
          <p:cNvSpPr txBox="1">
            <a:spLocks noGrp="1"/>
          </p:cNvSpPr>
          <p:nvPr>
            <p:ph type="subTitle" idx="1"/>
          </p:nvPr>
        </p:nvSpPr>
        <p:spPr>
          <a:xfrm>
            <a:off x="1371600" y="2362200"/>
            <a:ext cx="6400799" cy="1828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B0F0"/>
              </a:buClr>
              <a:buSzPct val="25000"/>
              <a:buFont typeface="Arial"/>
              <a:buNone/>
            </a:pPr>
            <a:r>
              <a:rPr lang="en-US" sz="2400" b="0" i="0" u="none" strike="noStrike" cap="none">
                <a:solidFill>
                  <a:srgbClr val="00B0F0"/>
                </a:solidFill>
                <a:latin typeface="Franklin Gothic"/>
                <a:ea typeface="Franklin Gothic"/>
                <a:cs typeface="Franklin Gothic"/>
                <a:sym typeface="Franklin Gothic"/>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304800"/>
            <a:ext cx="8229600" cy="838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How Are Schools Doing?</a:t>
            </a:r>
          </a:p>
        </p:txBody>
      </p:sp>
      <p:sp>
        <p:nvSpPr>
          <p:cNvPr id="166" name="Shape 166"/>
          <p:cNvSpPr txBox="1">
            <a:spLocks noGrp="1"/>
          </p:cNvSpPr>
          <p:nvPr>
            <p:ph type="body" idx="1"/>
          </p:nvPr>
        </p:nvSpPr>
        <p:spPr>
          <a:xfrm>
            <a:off x="457200" y="1143000"/>
            <a:ext cx="8229600" cy="3657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Only </a:t>
            </a:r>
            <a:r>
              <a:rPr lang="en-US" sz="2600" b="1" i="0" u="none" strike="noStrike" cap="none">
                <a:solidFill>
                  <a:srgbClr val="173F80"/>
                </a:solidFill>
                <a:latin typeface="Calibri"/>
                <a:ea typeface="Calibri"/>
                <a:cs typeface="Calibri"/>
                <a:sym typeface="Calibri"/>
              </a:rPr>
              <a:t>3.8% </a:t>
            </a:r>
            <a:r>
              <a:rPr lang="en-US" sz="2600" b="0" i="0" u="none" strike="noStrike" cap="none">
                <a:solidFill>
                  <a:srgbClr val="173F80"/>
                </a:solidFill>
                <a:latin typeface="Calibri"/>
                <a:ea typeface="Calibri"/>
                <a:cs typeface="Calibri"/>
                <a:sym typeface="Calibri"/>
              </a:rPr>
              <a:t>of all elementary schools, </a:t>
            </a:r>
            <a:r>
              <a:rPr lang="en-US" sz="2600" b="1" i="0" u="none" strike="noStrike" cap="none">
                <a:solidFill>
                  <a:srgbClr val="173F80"/>
                </a:solidFill>
                <a:latin typeface="Calibri"/>
                <a:ea typeface="Calibri"/>
                <a:cs typeface="Calibri"/>
                <a:sym typeface="Calibri"/>
              </a:rPr>
              <a:t>7.9% </a:t>
            </a:r>
            <a:r>
              <a:rPr lang="en-US" sz="2600" b="0" i="0" u="none" strike="noStrike" cap="none">
                <a:solidFill>
                  <a:srgbClr val="173F80"/>
                </a:solidFill>
                <a:latin typeface="Calibri"/>
                <a:ea typeface="Calibri"/>
                <a:cs typeface="Calibri"/>
                <a:sym typeface="Calibri"/>
              </a:rPr>
              <a:t>of all middle schools, and </a:t>
            </a:r>
            <a:r>
              <a:rPr lang="en-US" sz="2600" b="1" i="0" u="none" strike="noStrike" cap="none">
                <a:solidFill>
                  <a:srgbClr val="173F80"/>
                </a:solidFill>
                <a:latin typeface="Calibri"/>
                <a:ea typeface="Calibri"/>
                <a:cs typeface="Calibri"/>
                <a:sym typeface="Calibri"/>
              </a:rPr>
              <a:t>2.1% </a:t>
            </a:r>
            <a:r>
              <a:rPr lang="en-US" sz="2600" b="0" i="0" u="none" strike="noStrike" cap="none">
                <a:solidFill>
                  <a:srgbClr val="173F80"/>
                </a:solidFill>
                <a:latin typeface="Calibri"/>
                <a:ea typeface="Calibri"/>
                <a:cs typeface="Calibri"/>
                <a:sym typeface="Calibri"/>
              </a:rPr>
              <a:t>of all high schools provided </a:t>
            </a:r>
            <a:r>
              <a:rPr lang="en-US" sz="2600" b="0" i="0" u="sng" strike="noStrike" cap="none">
                <a:solidFill>
                  <a:srgbClr val="173F80"/>
                </a:solidFill>
                <a:latin typeface="Calibri"/>
                <a:ea typeface="Calibri"/>
                <a:cs typeface="Calibri"/>
                <a:sym typeface="Calibri"/>
              </a:rPr>
              <a:t>daily</a:t>
            </a:r>
            <a:r>
              <a:rPr lang="en-US" sz="2600" b="0" i="0" u="none" strike="noStrike" cap="none">
                <a:solidFill>
                  <a:srgbClr val="173F80"/>
                </a:solidFill>
                <a:latin typeface="Calibri"/>
                <a:ea typeface="Calibri"/>
                <a:cs typeface="Calibri"/>
                <a:sym typeface="Calibri"/>
              </a:rPr>
              <a:t> physical education.</a:t>
            </a:r>
          </a:p>
          <a:p>
            <a:pPr marL="342900" marR="0" lvl="0" indent="-342900" algn="l" rtl="0">
              <a:spcBef>
                <a:spcPts val="1200"/>
              </a:spcBef>
              <a:spcAft>
                <a:spcPts val="0"/>
              </a:spcAft>
              <a:buClr>
                <a:srgbClr val="173F80"/>
              </a:buClr>
              <a:buSzPct val="100000"/>
              <a:buFont typeface="Arial"/>
              <a:buChar char="•"/>
            </a:pPr>
            <a:r>
              <a:rPr lang="en-US" sz="2600" b="1" i="0" u="none" strike="noStrike" cap="none">
                <a:solidFill>
                  <a:srgbClr val="173F80"/>
                </a:solidFill>
                <a:latin typeface="Calibri"/>
                <a:ea typeface="Calibri"/>
                <a:cs typeface="Calibri"/>
                <a:sym typeface="Calibri"/>
              </a:rPr>
              <a:t>26% </a:t>
            </a:r>
            <a:r>
              <a:rPr lang="en-US" sz="2600" b="0" i="0" u="none" strike="noStrike" cap="none">
                <a:solidFill>
                  <a:srgbClr val="173F80"/>
                </a:solidFill>
                <a:latin typeface="Calibri"/>
                <a:ea typeface="Calibri"/>
                <a:cs typeface="Calibri"/>
                <a:sym typeface="Calibri"/>
              </a:rPr>
              <a:t>of elementary schools did not provide regularly scheduled recess for students in all grades.</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Only </a:t>
            </a:r>
            <a:r>
              <a:rPr lang="en-US" sz="2600" b="1" i="0" u="none" strike="noStrike" cap="none">
                <a:solidFill>
                  <a:srgbClr val="173F80"/>
                </a:solidFill>
                <a:latin typeface="Calibri"/>
                <a:ea typeface="Calibri"/>
                <a:cs typeface="Calibri"/>
                <a:sym typeface="Calibri"/>
              </a:rPr>
              <a:t>43.6% </a:t>
            </a:r>
            <a:r>
              <a:rPr lang="en-US" sz="2600" b="0" i="0" u="none" strike="noStrike" cap="none">
                <a:solidFill>
                  <a:srgbClr val="173F80"/>
                </a:solidFill>
                <a:latin typeface="Calibri"/>
                <a:ea typeface="Calibri"/>
                <a:cs typeface="Calibri"/>
                <a:sym typeface="Calibri"/>
              </a:rPr>
              <a:t>of elementary schools had students participate in regular physical activity breaks during school.</a:t>
            </a:r>
          </a:p>
        </p:txBody>
      </p:sp>
      <p:sp>
        <p:nvSpPr>
          <p:cNvPr id="167" name="Shape 167"/>
          <p:cNvSpPr txBox="1"/>
          <p:nvPr/>
        </p:nvSpPr>
        <p:spPr>
          <a:xfrm>
            <a:off x="2514600" y="6324600"/>
            <a:ext cx="5667374" cy="3682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Lee SM, Burgeson C, Fulton JE, Spain CG. Physical education and physical activity: Results from the</a:t>
            </a:r>
          </a:p>
          <a:p>
            <a:pPr marL="0" marR="0" lvl="0" indent="0" algn="l" rtl="0">
              <a:spcBef>
                <a:spcPts val="0"/>
              </a:spcBef>
              <a:spcAft>
                <a:spcPts val="0"/>
              </a:spcAft>
              <a:buSzPct val="25000"/>
              <a:buNone/>
            </a:pPr>
            <a:r>
              <a:rPr lang="en-US" sz="900" b="0" i="0" u="none" strike="noStrike" cap="none">
                <a:solidFill>
                  <a:schemeClr val="dk1"/>
                </a:solidFill>
                <a:latin typeface="Arial"/>
                <a:ea typeface="Arial"/>
                <a:cs typeface="Arial"/>
                <a:sym typeface="Arial"/>
              </a:rPr>
              <a:t>School Health Policies and Programs Study 2006. </a:t>
            </a:r>
          </a:p>
        </p:txBody>
      </p:sp>
      <p:sp>
        <p:nvSpPr>
          <p:cNvPr id="168" name="Shape 168"/>
          <p:cNvSpPr txBox="1"/>
          <p:nvPr/>
        </p:nvSpPr>
        <p:spPr>
          <a:xfrm>
            <a:off x="1981200" y="4724400"/>
            <a:ext cx="6248399" cy="1169987"/>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Only </a:t>
            </a:r>
            <a:r>
              <a:rPr lang="en-US" sz="2600" b="1" i="0" u="none" strike="noStrike" cap="none">
                <a:solidFill>
                  <a:srgbClr val="173F80"/>
                </a:solidFill>
                <a:latin typeface="Calibri"/>
                <a:ea typeface="Calibri"/>
                <a:cs typeface="Calibri"/>
                <a:sym typeface="Calibri"/>
              </a:rPr>
              <a:t>44.3% </a:t>
            </a:r>
            <a:r>
              <a:rPr lang="en-US" sz="2600" b="0" i="0" u="none" strike="noStrike" cap="none">
                <a:solidFill>
                  <a:srgbClr val="173F80"/>
                </a:solidFill>
                <a:latin typeface="Calibri"/>
                <a:ea typeface="Calibri"/>
                <a:cs typeface="Calibri"/>
                <a:sym typeface="Calibri"/>
              </a:rPr>
              <a:t>of all schools supported or promoted walking/biking to school.</a:t>
            </a: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WHY?</a:t>
            </a:r>
          </a:p>
        </p:txBody>
      </p:sp>
      <p:sp>
        <p:nvSpPr>
          <p:cNvPr id="175" name="Shape 175"/>
          <p:cNvSpPr txBox="1">
            <a:spLocks noGrp="1"/>
          </p:cNvSpPr>
          <p:nvPr>
            <p:ph type="body" idx="1"/>
          </p:nvPr>
        </p:nvSpPr>
        <p:spPr>
          <a:xfrm>
            <a:off x="762000" y="1219200"/>
            <a:ext cx="7924799" cy="4038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73F80"/>
              </a:buClr>
              <a:buSzPct val="25000"/>
              <a:buFont typeface="Merriweather Sans"/>
              <a:buNone/>
            </a:pPr>
            <a:r>
              <a:rPr lang="en-US" sz="2800" b="0" i="0" u="none" strike="noStrike" cap="none">
                <a:solidFill>
                  <a:srgbClr val="173F80"/>
                </a:solidFill>
                <a:latin typeface="Calibri"/>
                <a:ea typeface="Calibri"/>
                <a:cs typeface="Calibri"/>
                <a:sym typeface="Calibri"/>
              </a:rPr>
              <a:t>Children who are more active perform better in the classroom</a:t>
            </a:r>
          </a:p>
          <a:p>
            <a:pPr marL="0" marR="0" lvl="0" indent="0" algn="l" rtl="0">
              <a:spcBef>
                <a:spcPts val="1200"/>
              </a:spcBef>
              <a:spcAft>
                <a:spcPts val="0"/>
              </a:spcAft>
              <a:buClr>
                <a:srgbClr val="173F80"/>
              </a:buClr>
              <a:buSzPct val="25000"/>
              <a:buFont typeface="Arial"/>
              <a:buNone/>
            </a:pPr>
            <a:endParaRPr sz="2600" b="0" i="0" u="none" strike="noStrike" cap="none">
              <a:solidFill>
                <a:srgbClr val="173F80"/>
              </a:solidFill>
              <a:latin typeface="Source Sans Pro"/>
              <a:ea typeface="Source Sans Pro"/>
              <a:cs typeface="Source Sans Pro"/>
              <a:sym typeface="Source Sans Pro"/>
            </a:endParaRPr>
          </a:p>
        </p:txBody>
      </p:sp>
      <p:grpSp>
        <p:nvGrpSpPr>
          <p:cNvPr id="176" name="Shape 176"/>
          <p:cNvGrpSpPr/>
          <p:nvPr/>
        </p:nvGrpSpPr>
        <p:grpSpPr>
          <a:xfrm>
            <a:off x="2016618" y="2406630"/>
            <a:ext cx="5072288" cy="2562448"/>
            <a:chOff x="304800" y="1219200"/>
            <a:chExt cx="8610600" cy="5313073"/>
          </a:xfrm>
        </p:grpSpPr>
        <p:grpSp>
          <p:nvGrpSpPr>
            <p:cNvPr id="177" name="Shape 177"/>
            <p:cNvGrpSpPr/>
            <p:nvPr/>
          </p:nvGrpSpPr>
          <p:grpSpPr>
            <a:xfrm>
              <a:off x="4800600" y="1263449"/>
              <a:ext cx="4114800" cy="5268824"/>
              <a:chOff x="4724400" y="1039558"/>
              <a:chExt cx="4114800" cy="5268879"/>
            </a:xfrm>
          </p:grpSpPr>
          <p:pic>
            <p:nvPicPr>
              <p:cNvPr id="178" name="Shape 178" descr="C:\Users\pontifex\Desktop\Untitled-2.png"/>
              <p:cNvPicPr preferRelativeResize="0"/>
              <p:nvPr/>
            </p:nvPicPr>
            <p:blipFill rotWithShape="1">
              <a:blip r:embed="rId3">
                <a:alphaModFix/>
              </a:blip>
              <a:srcRect/>
              <a:stretch/>
            </p:blipFill>
            <p:spPr>
              <a:xfrm>
                <a:off x="4724400" y="1039558"/>
                <a:ext cx="4114800" cy="4114800"/>
              </a:xfrm>
              <a:prstGeom prst="rect">
                <a:avLst/>
              </a:prstGeom>
              <a:noFill/>
              <a:ln>
                <a:noFill/>
              </a:ln>
            </p:spPr>
          </p:pic>
          <p:sp>
            <p:nvSpPr>
              <p:cNvPr id="179" name="Shape 179"/>
              <p:cNvSpPr txBox="1"/>
              <p:nvPr/>
            </p:nvSpPr>
            <p:spPr>
              <a:xfrm>
                <a:off x="5019692" y="5095930"/>
                <a:ext cx="3381062" cy="121250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0" i="0" u="none" strike="noStrike" cap="none">
                    <a:solidFill>
                      <a:srgbClr val="000000"/>
                    </a:solidFill>
                    <a:latin typeface="Calibri"/>
                    <a:ea typeface="Calibri"/>
                    <a:cs typeface="Calibri"/>
                    <a:sym typeface="Calibri"/>
                  </a:rPr>
                  <a:t>After a 20 minutes of </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Walking</a:t>
                </a:r>
              </a:p>
            </p:txBody>
          </p:sp>
        </p:grpSp>
        <p:grpSp>
          <p:nvGrpSpPr>
            <p:cNvPr id="180" name="Shape 180"/>
            <p:cNvGrpSpPr/>
            <p:nvPr/>
          </p:nvGrpSpPr>
          <p:grpSpPr>
            <a:xfrm>
              <a:off x="304800" y="1219200"/>
              <a:ext cx="4114800" cy="5313072"/>
              <a:chOff x="381000" y="995308"/>
              <a:chExt cx="4114800" cy="5313129"/>
            </a:xfrm>
          </p:grpSpPr>
          <p:sp>
            <p:nvSpPr>
              <p:cNvPr id="181" name="Shape 181"/>
              <p:cNvSpPr txBox="1"/>
              <p:nvPr/>
            </p:nvSpPr>
            <p:spPr>
              <a:xfrm>
                <a:off x="835378" y="5095930"/>
                <a:ext cx="3136152" cy="121250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0" i="0" u="none" strike="noStrike" cap="none">
                    <a:solidFill>
                      <a:srgbClr val="000000"/>
                    </a:solidFill>
                    <a:latin typeface="Calibri"/>
                    <a:ea typeface="Calibri"/>
                    <a:cs typeface="Calibri"/>
                    <a:sym typeface="Calibri"/>
                  </a:rPr>
                  <a:t>After 20 minutes of </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Sitting Quietly</a:t>
                </a:r>
              </a:p>
            </p:txBody>
          </p:sp>
          <p:pic>
            <p:nvPicPr>
              <p:cNvPr id="182" name="Shape 182" descr="C:\Users\pontifex\Desktop\Untitled-1.png"/>
              <p:cNvPicPr preferRelativeResize="0"/>
              <p:nvPr/>
            </p:nvPicPr>
            <p:blipFill rotWithShape="1">
              <a:blip r:embed="rId4">
                <a:alphaModFix/>
              </a:blip>
              <a:srcRect/>
              <a:stretch/>
            </p:blipFill>
            <p:spPr>
              <a:xfrm>
                <a:off x="381000" y="995308"/>
                <a:ext cx="4114800" cy="4114800"/>
              </a:xfrm>
              <a:prstGeom prst="rect">
                <a:avLst/>
              </a:prstGeom>
              <a:noFill/>
              <a:ln>
                <a:noFill/>
              </a:ln>
            </p:spPr>
          </p:pic>
        </p:grpSp>
        <p:grpSp>
          <p:nvGrpSpPr>
            <p:cNvPr id="183" name="Shape 183"/>
            <p:cNvGrpSpPr/>
            <p:nvPr/>
          </p:nvGrpSpPr>
          <p:grpSpPr>
            <a:xfrm>
              <a:off x="3718194" y="4997450"/>
              <a:ext cx="1707611" cy="633485"/>
              <a:chOff x="3641994" y="4921742"/>
              <a:chExt cx="1707611" cy="632557"/>
            </a:xfrm>
          </p:grpSpPr>
          <p:pic>
            <p:nvPicPr>
              <p:cNvPr id="184" name="Shape 184" descr="G:\Pontifex\Templates\Figure Templates\SpectrumScale.png"/>
              <p:cNvPicPr preferRelativeResize="0"/>
              <p:nvPr/>
            </p:nvPicPr>
            <p:blipFill rotWithShape="1">
              <a:blip r:embed="rId5">
                <a:alphaModFix/>
              </a:blip>
              <a:srcRect/>
              <a:stretch/>
            </p:blipFill>
            <p:spPr>
              <a:xfrm>
                <a:off x="3810000" y="4921742"/>
                <a:ext cx="1371599" cy="76370"/>
              </a:xfrm>
              <a:prstGeom prst="rect">
                <a:avLst/>
              </a:prstGeom>
              <a:noFill/>
              <a:ln>
                <a:noFill/>
              </a:ln>
            </p:spPr>
          </p:pic>
          <p:grpSp>
            <p:nvGrpSpPr>
              <p:cNvPr id="185" name="Shape 185"/>
              <p:cNvGrpSpPr/>
              <p:nvPr/>
            </p:nvGrpSpPr>
            <p:grpSpPr>
              <a:xfrm>
                <a:off x="3641994" y="4969133"/>
                <a:ext cx="1707611" cy="585167"/>
                <a:chOff x="3641994" y="4953000"/>
                <a:chExt cx="1707611" cy="585167"/>
              </a:xfrm>
            </p:grpSpPr>
            <p:sp>
              <p:nvSpPr>
                <p:cNvPr id="186" name="Shape 186"/>
                <p:cNvSpPr txBox="1"/>
                <p:nvPr/>
              </p:nvSpPr>
              <p:spPr>
                <a:xfrm>
                  <a:off x="3641994" y="4964669"/>
                  <a:ext cx="446825" cy="57349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3</a:t>
                  </a:r>
                </a:p>
              </p:txBody>
            </p:sp>
            <p:sp>
              <p:nvSpPr>
                <p:cNvPr id="187" name="Shape 187"/>
                <p:cNvSpPr txBox="1"/>
                <p:nvPr/>
              </p:nvSpPr>
              <p:spPr>
                <a:xfrm>
                  <a:off x="4902780" y="4953000"/>
                  <a:ext cx="446825" cy="57349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8</a:t>
                  </a:r>
                </a:p>
              </p:txBody>
            </p:sp>
            <p:sp>
              <p:nvSpPr>
                <p:cNvPr id="188" name="Shape 188"/>
                <p:cNvSpPr txBox="1"/>
                <p:nvPr/>
              </p:nvSpPr>
              <p:spPr>
                <a:xfrm>
                  <a:off x="4150192" y="4953000"/>
                  <a:ext cx="604656" cy="57349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µV</a:t>
                  </a:r>
                </a:p>
              </p:txBody>
            </p:sp>
          </p:grpSp>
        </p:grpSp>
      </p:grpSp>
      <p:sp>
        <p:nvSpPr>
          <p:cNvPr id="189" name="Shape 189"/>
          <p:cNvSpPr txBox="1"/>
          <p:nvPr/>
        </p:nvSpPr>
        <p:spPr>
          <a:xfrm>
            <a:off x="2057400" y="5257800"/>
            <a:ext cx="6705599" cy="196976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rgbClr val="173F80"/>
                </a:solidFill>
                <a:latin typeface="Arial"/>
                <a:ea typeface="Arial"/>
                <a:cs typeface="Arial"/>
                <a:sym typeface="Arial"/>
              </a:rPr>
              <a:t>Institute of Medicine of the National Academies. (2013). Educating the Student Body: Taking Physical Activity and Physical Education to School. H. W. Kohl III, &amp; H. D. Cook (Eds.). Washington DC: The National Academies Press. </a:t>
            </a:r>
          </a:p>
          <a:p>
            <a:pPr marL="0" marR="0" lvl="0" indent="0" algn="l" rtl="0">
              <a:spcBef>
                <a:spcPts val="0"/>
              </a:spcBef>
              <a:spcAft>
                <a:spcPts val="0"/>
              </a:spcAft>
              <a:buNone/>
            </a:pPr>
            <a:endParaRPr sz="1200" b="0" i="0" u="none" strike="noStrike" cap="none">
              <a:solidFill>
                <a:srgbClr val="173F80"/>
              </a:solidFill>
              <a:latin typeface="Calibri"/>
              <a:ea typeface="Calibri"/>
              <a:cs typeface="Calibri"/>
              <a:sym typeface="Calibri"/>
            </a:endParaRPr>
          </a:p>
          <a:p>
            <a:pPr marL="0" marR="0" lvl="0" indent="0" algn="l" rtl="0">
              <a:spcBef>
                <a:spcPts val="0"/>
              </a:spcBef>
              <a:spcAft>
                <a:spcPts val="0"/>
              </a:spcAft>
              <a:buNone/>
            </a:pPr>
            <a:endParaRPr sz="1400" b="0" i="0" u="none" strike="noStrike" cap="none">
              <a:solidFill>
                <a:srgbClr val="173F80"/>
              </a:solidFill>
              <a:latin typeface="Calibri"/>
              <a:ea typeface="Calibri"/>
              <a:cs typeface="Calibri"/>
              <a:sym typeface="Calibri"/>
            </a:endParaRPr>
          </a:p>
          <a:p>
            <a:pPr marL="0" marR="0" lvl="0" indent="0" algn="l" rtl="0">
              <a:spcBef>
                <a:spcPts val="0"/>
              </a:spcBef>
              <a:spcAft>
                <a:spcPts val="0"/>
              </a:spcAft>
              <a:buNone/>
            </a:pPr>
            <a:endParaRPr sz="1400" b="0" i="0" u="none" strike="noStrike" cap="none">
              <a:solidFill>
                <a:srgbClr val="173F80"/>
              </a:solidFill>
              <a:latin typeface="Calibri"/>
              <a:ea typeface="Calibri"/>
              <a:cs typeface="Calibri"/>
              <a:sym typeface="Calibri"/>
            </a:endParaRPr>
          </a:p>
          <a:p>
            <a:pPr marL="0" marR="0" lvl="0" indent="0" algn="l" rtl="0">
              <a:spcBef>
                <a:spcPts val="0"/>
              </a:spcBef>
              <a:spcAft>
                <a:spcPts val="0"/>
              </a:spcAft>
              <a:buSzPct val="25000"/>
              <a:buNone/>
            </a:pPr>
            <a:r>
              <a:rPr lang="en-US" sz="1400" b="0" i="0" u="none" strike="noStrike" cap="none">
                <a:solidFill>
                  <a:srgbClr val="173F80"/>
                </a:solidFill>
                <a:latin typeface="Calibri"/>
                <a:ea typeface="Calibri"/>
                <a:cs typeface="Calibri"/>
                <a:sym typeface="Calibri"/>
              </a:rPr>
              <a:t>Image courtesy of Charles Hillman, Professor of Kinesiology and Community Health University of Illinois </a:t>
            </a: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90" name="Shape 190" descr="Fig 1.  Cortical thickness regions of interest via Freesurfer (adapted from 43)."/>
          <p:cNvPicPr preferRelativeResize="0"/>
          <p:nvPr/>
        </p:nvPicPr>
        <p:blipFill rotWithShape="1">
          <a:blip r:embed="rId6">
            <a:alphaModFix/>
          </a:blip>
          <a:srcRect/>
          <a:stretch/>
        </p:blipFill>
        <p:spPr>
          <a:xfrm>
            <a:off x="12649200" y="6858000"/>
            <a:ext cx="9544049" cy="457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1447800" y="5029200"/>
            <a:ext cx="7043737" cy="4619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i="0" u="none" strike="noStrike" cap="none">
                <a:solidFill>
                  <a:srgbClr val="0F243E"/>
                </a:solidFill>
                <a:latin typeface="Calibri"/>
                <a:ea typeface="Calibri"/>
                <a:cs typeface="Calibri"/>
                <a:sym typeface="Calibri"/>
              </a:rPr>
              <a:t>Comprehensive School Physical Activity Program</a:t>
            </a:r>
          </a:p>
        </p:txBody>
      </p:sp>
      <p:sp>
        <p:nvSpPr>
          <p:cNvPr id="197" name="Shape 197"/>
          <p:cNvSpPr/>
          <p:nvPr/>
        </p:nvSpPr>
        <p:spPr>
          <a:xfrm>
            <a:off x="457200" y="3330575"/>
            <a:ext cx="1752600" cy="1676399"/>
          </a:xfrm>
          <a:prstGeom prst="ellipse">
            <a:avLst/>
          </a:prstGeom>
          <a:solidFill>
            <a:srgbClr val="009CDB"/>
          </a:solidFill>
          <a:ln w="9525" cap="flat" cmpd="sng">
            <a:solidFill>
              <a:srgbClr val="FFFFFF"/>
            </a:solidFill>
            <a:prstDash val="solid"/>
            <a:round/>
            <a:headEnd type="none" w="med" len="med"/>
            <a:tailEnd type="none" w="med" len="med"/>
          </a:ln>
          <a:effectLst>
            <a:outerShdw blurRad="39999" dist="23000" dir="5400000" rotWithShape="0">
              <a:srgbClr val="808080">
                <a:alpha val="34901"/>
              </a:srgbClr>
            </a:outerShdw>
          </a:effectLst>
        </p:spPr>
        <p:txBody>
          <a:bodyPr lIns="0" tIns="0" rIns="0" bIns="0" anchor="ctr" anchorCtr="0">
            <a:noAutofit/>
          </a:bodyPr>
          <a:lstStyle/>
          <a:p>
            <a:pPr marL="0" marR="0" lvl="0" indent="0" algn="ctr" rtl="0">
              <a:spcBef>
                <a:spcPts val="0"/>
              </a:spcBef>
              <a:spcAft>
                <a:spcPts val="0"/>
              </a:spcAft>
              <a:buSzPct val="25000"/>
              <a:buNone/>
            </a:pPr>
            <a:r>
              <a:rPr lang="en-US" sz="1700" b="1" i="0" u="none" strike="noStrike" cap="none">
                <a:solidFill>
                  <a:schemeClr val="lt1"/>
                </a:solidFill>
                <a:latin typeface="Source Sans Pro"/>
                <a:ea typeface="Source Sans Pro"/>
                <a:cs typeface="Source Sans Pro"/>
                <a:sym typeface="Source Sans Pro"/>
              </a:rPr>
              <a:t>Staff Involvement</a:t>
            </a:r>
          </a:p>
        </p:txBody>
      </p:sp>
      <p:sp>
        <p:nvSpPr>
          <p:cNvPr id="198" name="Shape 198"/>
          <p:cNvSpPr/>
          <p:nvPr/>
        </p:nvSpPr>
        <p:spPr>
          <a:xfrm>
            <a:off x="1066800" y="1143000"/>
            <a:ext cx="1752600" cy="1676399"/>
          </a:xfrm>
          <a:prstGeom prst="ellipse">
            <a:avLst/>
          </a:prstGeom>
          <a:solidFill>
            <a:srgbClr val="009CDB"/>
          </a:solidFill>
          <a:ln w="9525" cap="flat" cmpd="sng">
            <a:solidFill>
              <a:srgbClr val="FFFFFF"/>
            </a:solidFill>
            <a:prstDash val="solid"/>
            <a:round/>
            <a:headEnd type="none" w="med" len="med"/>
            <a:tailEnd type="none" w="med" len="med"/>
          </a:ln>
          <a:effectLst>
            <a:outerShdw blurRad="39999" dist="23000" dir="5400000" rotWithShape="0">
              <a:srgbClr val="808080">
                <a:alpha val="34901"/>
              </a:srgbClr>
            </a:outerShdw>
          </a:effectLst>
        </p:spPr>
        <p:txBody>
          <a:bodyPr lIns="0" tIns="0" rIns="0" bIns="0" anchor="ctr" anchorCtr="0">
            <a:noAutofit/>
          </a:bodyPr>
          <a:lstStyle/>
          <a:p>
            <a:pPr marL="0" marR="0" lvl="0" indent="0" algn="ctr" rtl="0">
              <a:spcBef>
                <a:spcPts val="0"/>
              </a:spcBef>
              <a:spcAft>
                <a:spcPts val="0"/>
              </a:spcAft>
              <a:buSzPct val="25000"/>
              <a:buNone/>
            </a:pPr>
            <a:r>
              <a:rPr lang="en-US" sz="1700" b="1" i="0" u="none" strike="noStrike" cap="none">
                <a:solidFill>
                  <a:schemeClr val="lt1"/>
                </a:solidFill>
                <a:latin typeface="Source Sans Pro"/>
                <a:ea typeface="Source Sans Pro"/>
                <a:cs typeface="Source Sans Pro"/>
                <a:sym typeface="Source Sans Pro"/>
              </a:rPr>
              <a:t>Physical Activity During School</a:t>
            </a:r>
          </a:p>
        </p:txBody>
      </p:sp>
      <p:sp>
        <p:nvSpPr>
          <p:cNvPr id="199" name="Shape 199"/>
          <p:cNvSpPr/>
          <p:nvPr/>
        </p:nvSpPr>
        <p:spPr>
          <a:xfrm>
            <a:off x="3581400" y="457200"/>
            <a:ext cx="1752600" cy="1676399"/>
          </a:xfrm>
          <a:prstGeom prst="ellipse">
            <a:avLst/>
          </a:prstGeom>
          <a:solidFill>
            <a:srgbClr val="CC0000"/>
          </a:solidFill>
          <a:ln w="9525" cap="flat" cmpd="sng">
            <a:solidFill>
              <a:srgbClr val="FFFFFF"/>
            </a:solidFill>
            <a:prstDash val="solid"/>
            <a:round/>
            <a:headEnd type="none" w="med" len="med"/>
            <a:tailEnd type="none" w="med" len="med"/>
          </a:ln>
          <a:effectLst>
            <a:outerShdw blurRad="39999" dist="23000" dir="5400000" rotWithShape="0">
              <a:srgbClr val="808080">
                <a:alpha val="34901"/>
              </a:srgbClr>
            </a:outerShdw>
          </a:effectLst>
        </p:spPr>
        <p:txBody>
          <a:bodyPr lIns="0" tIns="0" rIns="0" bIns="0" anchor="ctr" anchorCtr="0">
            <a:noAutofit/>
          </a:bodyPr>
          <a:lstStyle/>
          <a:p>
            <a:pPr marL="0" marR="0" lvl="0" indent="0" algn="ctr" rtl="0">
              <a:spcBef>
                <a:spcPts val="0"/>
              </a:spcBef>
              <a:spcAft>
                <a:spcPts val="0"/>
              </a:spcAft>
              <a:buSzPct val="25000"/>
              <a:buNone/>
            </a:pPr>
            <a:r>
              <a:rPr lang="en-US" sz="1700" b="1" i="0" u="none" strike="noStrike" cap="none">
                <a:solidFill>
                  <a:schemeClr val="lt1"/>
                </a:solidFill>
                <a:latin typeface="Source Sans Pro"/>
                <a:ea typeface="Source Sans Pro"/>
                <a:cs typeface="Source Sans Pro"/>
                <a:sym typeface="Source Sans Pro"/>
              </a:rPr>
              <a:t>Physical Education</a:t>
            </a:r>
          </a:p>
        </p:txBody>
      </p:sp>
      <p:sp>
        <p:nvSpPr>
          <p:cNvPr id="200" name="Shape 200"/>
          <p:cNvSpPr/>
          <p:nvPr/>
        </p:nvSpPr>
        <p:spPr>
          <a:xfrm>
            <a:off x="6248400" y="1143000"/>
            <a:ext cx="1752600" cy="1676399"/>
          </a:xfrm>
          <a:prstGeom prst="ellipse">
            <a:avLst/>
          </a:prstGeom>
          <a:solidFill>
            <a:srgbClr val="009CDB"/>
          </a:solidFill>
          <a:ln w="9525" cap="flat" cmpd="sng">
            <a:solidFill>
              <a:srgbClr val="FFFFFF"/>
            </a:solidFill>
            <a:prstDash val="solid"/>
            <a:round/>
            <a:headEnd type="none" w="med" len="med"/>
            <a:tailEnd type="none" w="med" len="med"/>
          </a:ln>
          <a:effectLst>
            <a:outerShdw blurRad="39999" dist="23000" dir="5400000" rotWithShape="0">
              <a:srgbClr val="808080">
                <a:alpha val="34901"/>
              </a:srgbClr>
            </a:outerShdw>
          </a:effectLst>
        </p:spPr>
        <p:txBody>
          <a:bodyPr lIns="0" tIns="0" rIns="0" bIns="0" anchor="ctr" anchorCtr="0">
            <a:noAutofit/>
          </a:bodyPr>
          <a:lstStyle/>
          <a:p>
            <a:pPr marL="0" marR="0" lvl="0" indent="0" algn="ctr" rtl="0">
              <a:spcBef>
                <a:spcPts val="0"/>
              </a:spcBef>
              <a:spcAft>
                <a:spcPts val="0"/>
              </a:spcAft>
              <a:buSzPct val="25000"/>
              <a:buNone/>
            </a:pPr>
            <a:r>
              <a:rPr lang="en-US" sz="1700" b="1" i="0" u="none" strike="noStrike" cap="none">
                <a:solidFill>
                  <a:schemeClr val="lt1"/>
                </a:solidFill>
                <a:latin typeface="Source Sans Pro"/>
                <a:ea typeface="Source Sans Pro"/>
                <a:cs typeface="Source Sans Pro"/>
                <a:sym typeface="Source Sans Pro"/>
              </a:rPr>
              <a:t>Physical Activity Before and After School</a:t>
            </a:r>
          </a:p>
        </p:txBody>
      </p:sp>
      <p:sp>
        <p:nvSpPr>
          <p:cNvPr id="201" name="Shape 201"/>
          <p:cNvSpPr/>
          <p:nvPr/>
        </p:nvSpPr>
        <p:spPr>
          <a:xfrm>
            <a:off x="6934200" y="3352800"/>
            <a:ext cx="1752600" cy="1676399"/>
          </a:xfrm>
          <a:prstGeom prst="ellipse">
            <a:avLst/>
          </a:prstGeom>
          <a:solidFill>
            <a:srgbClr val="009CDB"/>
          </a:solidFill>
          <a:ln>
            <a:noFill/>
          </a:ln>
          <a:effectLst>
            <a:outerShdw blurRad="39999" dist="23000" dir="5400000" rotWithShape="0">
              <a:srgbClr val="808080">
                <a:alpha val="34901"/>
              </a:srgbClr>
            </a:outerShdw>
          </a:effectLst>
        </p:spPr>
        <p:txBody>
          <a:bodyPr lIns="0" tIns="0" rIns="0" bIns="0" anchor="ctr" anchorCtr="0">
            <a:noAutofit/>
          </a:bodyPr>
          <a:lstStyle/>
          <a:p>
            <a:pPr marL="0" marR="0" lvl="0" indent="0" algn="ctr" rtl="0">
              <a:spcBef>
                <a:spcPts val="0"/>
              </a:spcBef>
              <a:spcAft>
                <a:spcPts val="0"/>
              </a:spcAft>
              <a:buSzPct val="25000"/>
              <a:buNone/>
            </a:pPr>
            <a:r>
              <a:rPr lang="en-US" sz="1700" b="1" i="0" u="none" strike="noStrike" cap="none">
                <a:solidFill>
                  <a:schemeClr val="lt1"/>
                </a:solidFill>
                <a:latin typeface="Source Sans Pro"/>
                <a:ea typeface="Source Sans Pro"/>
                <a:cs typeface="Source Sans Pro"/>
                <a:sym typeface="Source Sans Pro"/>
              </a:rPr>
              <a:t>Family and Community Engageme</a:t>
            </a:r>
            <a:r>
              <a:rPr lang="en-US" sz="1700" b="0" i="0" u="none" strike="noStrike" cap="none">
                <a:solidFill>
                  <a:schemeClr val="lt1"/>
                </a:solidFill>
                <a:latin typeface="Calibri"/>
                <a:ea typeface="Calibri"/>
                <a:cs typeface="Calibri"/>
                <a:sym typeface="Calibri"/>
              </a:rPr>
              <a:t>nt</a:t>
            </a:r>
          </a:p>
        </p:txBody>
      </p:sp>
      <p:sp>
        <p:nvSpPr>
          <p:cNvPr id="202" name="Shape 202"/>
          <p:cNvSpPr txBox="1"/>
          <p:nvPr/>
        </p:nvSpPr>
        <p:spPr>
          <a:xfrm>
            <a:off x="3276600" y="3124200"/>
            <a:ext cx="2666999" cy="12001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000000"/>
                </a:solidFill>
                <a:latin typeface="Calibri"/>
                <a:ea typeface="Calibri"/>
                <a:cs typeface="Calibri"/>
                <a:sym typeface="Calibri"/>
              </a:rPr>
              <a:t>60</a:t>
            </a:r>
          </a:p>
          <a:p>
            <a:pPr marL="0" marR="0" lvl="0" indent="0" algn="ctr" rtl="0">
              <a:spcBef>
                <a:spcPts val="0"/>
              </a:spcBef>
              <a:spcAft>
                <a:spcPts val="0"/>
              </a:spcAft>
              <a:buSzPct val="25000"/>
              <a:buNone/>
            </a:pPr>
            <a:r>
              <a:rPr lang="en-US" sz="2800" b="1" i="0" u="none" strike="noStrike" cap="none">
                <a:solidFill>
                  <a:srgbClr val="000000"/>
                </a:solidFill>
                <a:latin typeface="Calibri"/>
                <a:ea typeface="Calibri"/>
                <a:cs typeface="Calibri"/>
                <a:sym typeface="Calibri"/>
              </a:rPr>
              <a:t>Minutes</a:t>
            </a:r>
          </a:p>
        </p:txBody>
      </p:sp>
      <p:sp>
        <p:nvSpPr>
          <p:cNvPr id="203" name="Shape 203"/>
          <p:cNvSpPr/>
          <p:nvPr/>
        </p:nvSpPr>
        <p:spPr>
          <a:xfrm>
            <a:off x="4424362" y="2286000"/>
            <a:ext cx="254000" cy="762000"/>
          </a:xfrm>
          <a:prstGeom prst="upArrow">
            <a:avLst>
              <a:gd name="adj1" fmla="val 50000"/>
              <a:gd name="adj2" fmla="val 50000"/>
            </a:avLst>
          </a:prstGeom>
          <a:solidFill>
            <a:srgbClr val="C00000"/>
          </a:solidFill>
          <a:ln w="254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4" name="Shape 204"/>
          <p:cNvSpPr/>
          <p:nvPr/>
        </p:nvSpPr>
        <p:spPr>
          <a:xfrm rot="-2347874">
            <a:off x="5662613" y="2973387"/>
            <a:ext cx="769937" cy="398462"/>
          </a:xfrm>
          <a:prstGeom prst="rightArrow">
            <a:avLst>
              <a:gd name="adj1" fmla="val 50000"/>
              <a:gd name="adj2" fmla="val 50000"/>
            </a:avLst>
          </a:prstGeom>
          <a:solidFill>
            <a:srgbClr val="C00000"/>
          </a:solidFill>
          <a:ln w="254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5" name="Shape 205"/>
          <p:cNvSpPr/>
          <p:nvPr/>
        </p:nvSpPr>
        <p:spPr>
          <a:xfrm>
            <a:off x="6019800" y="4206875"/>
            <a:ext cx="762000" cy="304799"/>
          </a:xfrm>
          <a:prstGeom prst="rightArrow">
            <a:avLst>
              <a:gd name="adj1" fmla="val 50000"/>
              <a:gd name="adj2" fmla="val 50000"/>
            </a:avLst>
          </a:prstGeom>
          <a:solidFill>
            <a:srgbClr val="C00000"/>
          </a:solidFill>
          <a:ln w="254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6" name="Shape 206"/>
          <p:cNvSpPr/>
          <p:nvPr/>
        </p:nvSpPr>
        <p:spPr>
          <a:xfrm rot="-8517598">
            <a:off x="2741613" y="2925763"/>
            <a:ext cx="820736" cy="346074"/>
          </a:xfrm>
          <a:prstGeom prst="rightArrow">
            <a:avLst>
              <a:gd name="adj1" fmla="val 50000"/>
              <a:gd name="adj2" fmla="val 50000"/>
            </a:avLst>
          </a:prstGeom>
          <a:solidFill>
            <a:srgbClr val="C00000"/>
          </a:solidFill>
          <a:ln w="254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7" name="Shape 207"/>
          <p:cNvSpPr/>
          <p:nvPr/>
        </p:nvSpPr>
        <p:spPr>
          <a:xfrm rot="10800000">
            <a:off x="2362200" y="4191000"/>
            <a:ext cx="788987" cy="304799"/>
          </a:xfrm>
          <a:prstGeom prst="rightArrow">
            <a:avLst>
              <a:gd name="adj1" fmla="val 50000"/>
              <a:gd name="adj2" fmla="val 50000"/>
            </a:avLst>
          </a:prstGeom>
          <a:solidFill>
            <a:srgbClr val="C00000"/>
          </a:solidFill>
          <a:ln w="254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173F80"/>
                </a:solidFill>
                <a:latin typeface="Calibri"/>
                <a:ea typeface="Calibri"/>
                <a:cs typeface="Calibri"/>
                <a:sym typeface="Calibri"/>
              </a:rPr>
              <a:t>Making the Connection National Initiatives</a:t>
            </a:r>
          </a:p>
        </p:txBody>
      </p:sp>
      <p:sp>
        <p:nvSpPr>
          <p:cNvPr id="214" name="Shape 214"/>
          <p:cNvSpPr txBox="1">
            <a:spLocks noGrp="1"/>
          </p:cNvSpPr>
          <p:nvPr>
            <p:ph type="body" idx="1"/>
          </p:nvPr>
        </p:nvSpPr>
        <p:spPr>
          <a:xfrm>
            <a:off x="1524000" y="6858000"/>
            <a:ext cx="7924799" cy="403860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a:p>
            <a:pPr marL="342900" marR="0" lvl="0" indent="-342900" algn="l" rtl="0">
              <a:spcBef>
                <a:spcPts val="120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a:p>
            <a:pPr marL="342900" marR="0" lvl="0" indent="-342900" algn="l" rtl="0">
              <a:spcBef>
                <a:spcPts val="120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a:p>
            <a:pPr marL="342900" marR="0" lvl="0" indent="-342900" algn="l" rtl="0">
              <a:spcBef>
                <a:spcPts val="120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p:txBody>
      </p:sp>
      <p:sp>
        <p:nvSpPr>
          <p:cNvPr id="215" name="Shape 215"/>
          <p:cNvSpPr/>
          <p:nvPr/>
        </p:nvSpPr>
        <p:spPr>
          <a:xfrm>
            <a:off x="1600200" y="1524000"/>
            <a:ext cx="6248399" cy="618630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0" u="none" strike="noStrike" cap="none">
                <a:solidFill>
                  <a:srgbClr val="002060"/>
                </a:solidFill>
                <a:latin typeface="Calibri"/>
                <a:ea typeface="Calibri"/>
                <a:cs typeface="Calibri"/>
                <a:sym typeface="Calibri"/>
              </a:rPr>
              <a:t>National Framework:</a:t>
            </a:r>
          </a:p>
          <a:p>
            <a:pPr marL="0" marR="0" lvl="0" indent="0" algn="l" rtl="0">
              <a:spcBef>
                <a:spcPts val="0"/>
              </a:spcBef>
              <a:spcAft>
                <a:spcPts val="0"/>
              </a:spcAft>
              <a:buSzPct val="25000"/>
              <a:buNone/>
            </a:pPr>
            <a:r>
              <a:rPr lang="en-US" sz="1800" b="1" i="0" u="none" strike="noStrike" cap="none">
                <a:solidFill>
                  <a:srgbClr val="002060"/>
                </a:solidFill>
                <a:latin typeface="Calibri"/>
                <a:ea typeface="Calibri"/>
                <a:cs typeface="Calibri"/>
                <a:sym typeface="Calibri"/>
              </a:rPr>
              <a:t>Comprehensive School Physical Activity Program (CSPAP)</a:t>
            </a:r>
          </a:p>
          <a:p>
            <a:pPr marL="0" marR="0" lvl="0" indent="0" algn="l" rtl="0">
              <a:spcBef>
                <a:spcPts val="0"/>
              </a:spcBef>
              <a:spcAft>
                <a:spcPts val="0"/>
              </a:spcAft>
              <a:buNone/>
            </a:pPr>
            <a:endParaRPr sz="1800" b="1">
              <a:solidFill>
                <a:srgbClr val="002060"/>
              </a:solidFill>
              <a:latin typeface="Calibri"/>
              <a:ea typeface="Calibri"/>
              <a:cs typeface="Calibri"/>
              <a:sym typeface="Calibri"/>
            </a:endParaRPr>
          </a:p>
          <a:p>
            <a:pPr marL="0" marR="0" lvl="0" indent="0" algn="l" rtl="0">
              <a:spcBef>
                <a:spcPts val="0"/>
              </a:spcBef>
              <a:spcAft>
                <a:spcPts val="0"/>
              </a:spcAft>
              <a:buNone/>
            </a:pPr>
            <a:endParaRPr sz="1800" b="1">
              <a:solidFill>
                <a:srgbClr val="002060"/>
              </a:solidFill>
              <a:latin typeface="Calibri"/>
              <a:ea typeface="Calibri"/>
              <a:cs typeface="Calibri"/>
              <a:sym typeface="Calibri"/>
            </a:endParaRPr>
          </a:p>
          <a:p>
            <a:pPr marL="0" marR="0" lvl="0" indent="0" algn="ctr" rtl="0">
              <a:spcBef>
                <a:spcPts val="0"/>
              </a:spcBef>
              <a:spcAft>
                <a:spcPts val="0"/>
              </a:spcAft>
              <a:buSzPct val="25000"/>
              <a:buNone/>
            </a:pPr>
            <a:r>
              <a:rPr lang="en-US" sz="1800" b="1">
                <a:solidFill>
                  <a:srgbClr val="002060"/>
                </a:solidFill>
                <a:latin typeface="Calibri"/>
                <a:ea typeface="Calibri"/>
                <a:cs typeface="Calibri"/>
                <a:sym typeface="Calibri"/>
              </a:rPr>
              <a:t>National Initiatives:</a:t>
            </a:r>
          </a:p>
          <a:p>
            <a:pPr marL="0" marR="0" lvl="0" indent="0" algn="ctr" rtl="0">
              <a:spcBef>
                <a:spcPts val="0"/>
              </a:spcBef>
              <a:spcAft>
                <a:spcPts val="0"/>
              </a:spcAft>
              <a:buSzPct val="25000"/>
              <a:buNone/>
            </a:pPr>
            <a:r>
              <a:rPr lang="en-US" sz="1800" b="1">
                <a:solidFill>
                  <a:srgbClr val="002060"/>
                </a:solidFill>
                <a:latin typeface="Calibri"/>
                <a:ea typeface="Calibri"/>
                <a:cs typeface="Calibri"/>
                <a:sym typeface="Calibri"/>
              </a:rPr>
              <a:t>Let’s Move Active Schools (LMAS)</a:t>
            </a:r>
          </a:p>
          <a:p>
            <a:pPr marL="0" marR="0" lvl="0" indent="0" algn="ctr" rtl="0">
              <a:spcBef>
                <a:spcPts val="0"/>
              </a:spcBef>
              <a:spcAft>
                <a:spcPts val="0"/>
              </a:spcAft>
              <a:buSzPct val="25000"/>
              <a:buNone/>
            </a:pPr>
            <a:r>
              <a:rPr lang="en-US" sz="1800" b="1">
                <a:solidFill>
                  <a:srgbClr val="002060"/>
                </a:solidFill>
                <a:latin typeface="Calibri"/>
                <a:ea typeface="Calibri"/>
                <a:cs typeface="Calibri"/>
                <a:sym typeface="Calibri"/>
              </a:rPr>
              <a:t>Presidential Youth Fitness Program</a:t>
            </a:r>
          </a:p>
          <a:p>
            <a:pPr marL="0" marR="0" lvl="0" indent="0" algn="ctr" rtl="0">
              <a:spcBef>
                <a:spcPts val="0"/>
              </a:spcBef>
              <a:spcAft>
                <a:spcPts val="0"/>
              </a:spcAft>
              <a:buSzPct val="25000"/>
              <a:buNone/>
            </a:pPr>
            <a:r>
              <a:rPr lang="en-US" sz="1800" b="1">
                <a:solidFill>
                  <a:srgbClr val="002060"/>
                </a:solidFill>
                <a:latin typeface="Calibri"/>
                <a:ea typeface="Calibri"/>
                <a:cs typeface="Calibri"/>
                <a:sym typeface="Calibri"/>
              </a:rPr>
              <a:t>CDC’s State Public Health in Action Plan (1305)</a:t>
            </a:r>
          </a:p>
          <a:p>
            <a:pPr marL="0" marR="0" lvl="0" indent="0" algn="ctr" rtl="0">
              <a:spcBef>
                <a:spcPts val="0"/>
              </a:spcBef>
              <a:spcAft>
                <a:spcPts val="0"/>
              </a:spcAft>
              <a:buNone/>
            </a:pPr>
            <a:endParaRPr sz="1800" b="1">
              <a:solidFill>
                <a:srgbClr val="002060"/>
              </a:solidFill>
              <a:latin typeface="Calibri"/>
              <a:ea typeface="Calibri"/>
              <a:cs typeface="Calibri"/>
              <a:sym typeface="Calibri"/>
            </a:endParaRPr>
          </a:p>
          <a:p>
            <a:pPr marL="0" marR="0" lvl="0" indent="0" algn="ctr" rtl="0">
              <a:spcBef>
                <a:spcPts val="0"/>
              </a:spcBef>
              <a:spcAft>
                <a:spcPts val="0"/>
              </a:spcAft>
              <a:buNone/>
            </a:pPr>
            <a:endParaRPr sz="1800" b="1">
              <a:solidFill>
                <a:srgbClr val="002060"/>
              </a:solidFill>
              <a:latin typeface="Calibri"/>
              <a:ea typeface="Calibri"/>
              <a:cs typeface="Calibri"/>
              <a:sym typeface="Calibri"/>
            </a:endParaRPr>
          </a:p>
          <a:p>
            <a:pPr marL="0" marR="0" lvl="0" indent="0" algn="ctr" rtl="0">
              <a:spcBef>
                <a:spcPts val="0"/>
              </a:spcBef>
              <a:spcAft>
                <a:spcPts val="0"/>
              </a:spcAft>
              <a:buSzPct val="25000"/>
              <a:buNone/>
            </a:pPr>
            <a:r>
              <a:rPr lang="en-US" sz="1800" b="1">
                <a:solidFill>
                  <a:srgbClr val="002060"/>
                </a:solidFill>
                <a:latin typeface="Calibri"/>
                <a:ea typeface="Calibri"/>
                <a:cs typeface="Calibri"/>
                <a:sym typeface="Calibri"/>
              </a:rPr>
              <a:t>Training Mechanisms</a:t>
            </a:r>
          </a:p>
          <a:p>
            <a:pPr marL="0" marR="0" lvl="0" indent="0" algn="ctr" rtl="0">
              <a:spcBef>
                <a:spcPts val="0"/>
              </a:spcBef>
              <a:spcAft>
                <a:spcPts val="0"/>
              </a:spcAft>
              <a:buSzPct val="25000"/>
              <a:buNone/>
            </a:pPr>
            <a:r>
              <a:rPr lang="en-US" sz="1800" b="1">
                <a:solidFill>
                  <a:srgbClr val="002060"/>
                </a:solidFill>
                <a:latin typeface="Calibri"/>
                <a:ea typeface="Calibri"/>
                <a:cs typeface="Calibri"/>
                <a:sym typeface="Calibri"/>
              </a:rPr>
              <a:t>Physical Activity Leader (PAL)</a:t>
            </a:r>
          </a:p>
          <a:p>
            <a:pPr marL="0" marR="0" lvl="0" indent="0" algn="ctr" rtl="0">
              <a:spcBef>
                <a:spcPts val="0"/>
              </a:spcBef>
              <a:spcAft>
                <a:spcPts val="0"/>
              </a:spcAft>
              <a:buSzPct val="25000"/>
              <a:buNone/>
            </a:pPr>
            <a:r>
              <a:rPr lang="en-US" sz="1800" b="1">
                <a:solidFill>
                  <a:srgbClr val="002060"/>
                </a:solidFill>
                <a:latin typeface="Calibri"/>
                <a:ea typeface="Calibri"/>
                <a:cs typeface="Calibri"/>
                <a:sym typeface="Calibri"/>
              </a:rPr>
              <a:t>CDC’s CSPAP Guide</a:t>
            </a:r>
          </a:p>
          <a:p>
            <a:pPr marL="0" marR="0" lvl="0" indent="0" algn="ctr" rtl="0">
              <a:spcBef>
                <a:spcPts val="0"/>
              </a:spcBef>
              <a:spcAft>
                <a:spcPts val="0"/>
              </a:spcAft>
              <a:buSzPct val="25000"/>
              <a:buNone/>
            </a:pPr>
            <a:r>
              <a:rPr lang="en-US" sz="1800" b="1">
                <a:solidFill>
                  <a:srgbClr val="002060"/>
                </a:solidFill>
                <a:latin typeface="Calibri"/>
                <a:ea typeface="Calibri"/>
                <a:cs typeface="Calibri"/>
                <a:sym typeface="Calibri"/>
              </a:rPr>
              <a:t>PYFP Trainings and Webinars</a:t>
            </a:r>
          </a:p>
          <a:p>
            <a:pPr marL="0" marR="0" lvl="0" indent="0" algn="ctr" rtl="0">
              <a:spcBef>
                <a:spcPts val="0"/>
              </a:spcBef>
              <a:spcAft>
                <a:spcPts val="0"/>
              </a:spcAft>
              <a:buSzPct val="25000"/>
              <a:buNone/>
            </a:pPr>
            <a:r>
              <a:rPr lang="en-US" sz="1800" b="1">
                <a:solidFill>
                  <a:srgbClr val="002060"/>
                </a:solidFill>
                <a:latin typeface="Calibri"/>
                <a:ea typeface="Calibri"/>
                <a:cs typeface="Calibri"/>
                <a:sym typeface="Calibri"/>
              </a:rPr>
              <a:t>SHAPE America Pipeline  </a:t>
            </a: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endParaRPr sz="1800">
              <a:solidFill>
                <a:srgbClr val="112C57"/>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p:txBody>
      </p:sp>
      <p:sp>
        <p:nvSpPr>
          <p:cNvPr id="216" name="Shape 216"/>
          <p:cNvSpPr/>
          <p:nvPr/>
        </p:nvSpPr>
        <p:spPr>
          <a:xfrm>
            <a:off x="4495800" y="2209800"/>
            <a:ext cx="152399" cy="304799"/>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 name="Shape 217"/>
          <p:cNvSpPr/>
          <p:nvPr/>
        </p:nvSpPr>
        <p:spPr>
          <a:xfrm>
            <a:off x="4572000" y="3962400"/>
            <a:ext cx="152399" cy="304799"/>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p:nvPr/>
        </p:nvSpPr>
        <p:spPr>
          <a:xfrm>
            <a:off x="381000" y="1066800"/>
            <a:ext cx="2362200" cy="987425"/>
          </a:xfrm>
          <a:prstGeom prst="rightArrow">
            <a:avLst>
              <a:gd name="adj1" fmla="val 50000"/>
              <a:gd name="adj2" fmla="val 50000"/>
            </a:avLst>
          </a:prstGeom>
          <a:solidFill>
            <a:srgbClr val="538CD5"/>
          </a:solidFill>
          <a:ln w="25400" cap="flat" cmpd="sng">
            <a:solidFill>
              <a:srgbClr val="31859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Shape 224"/>
          <p:cNvSpPr/>
          <p:nvPr/>
        </p:nvSpPr>
        <p:spPr>
          <a:xfrm>
            <a:off x="381000" y="2286000"/>
            <a:ext cx="2362200" cy="987425"/>
          </a:xfrm>
          <a:prstGeom prst="rightArrow">
            <a:avLst>
              <a:gd name="adj1" fmla="val 50000"/>
              <a:gd name="adj2" fmla="val 50000"/>
            </a:avLst>
          </a:prstGeom>
          <a:solidFill>
            <a:srgbClr val="538CD5"/>
          </a:solidFill>
          <a:ln w="25400" cap="flat" cmpd="sng">
            <a:solidFill>
              <a:srgbClr val="31859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 name="Shape 225"/>
          <p:cNvSpPr txBox="1"/>
          <p:nvPr/>
        </p:nvSpPr>
        <p:spPr>
          <a:xfrm>
            <a:off x="381000" y="1371600"/>
            <a:ext cx="2209799" cy="3381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600">
                <a:solidFill>
                  <a:schemeClr val="lt1"/>
                </a:solidFill>
                <a:latin typeface="Arial"/>
                <a:ea typeface="Arial"/>
                <a:cs typeface="Arial"/>
                <a:sym typeface="Arial"/>
              </a:rPr>
              <a:t>National Initiative</a:t>
            </a:r>
          </a:p>
        </p:txBody>
      </p:sp>
      <p:sp>
        <p:nvSpPr>
          <p:cNvPr id="226" name="Shape 226"/>
          <p:cNvSpPr txBox="1"/>
          <p:nvPr/>
        </p:nvSpPr>
        <p:spPr>
          <a:xfrm>
            <a:off x="2667000" y="2438400"/>
            <a:ext cx="6096000" cy="4619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a:solidFill>
                  <a:schemeClr val="dk1"/>
                </a:solidFill>
                <a:latin typeface="Arial"/>
                <a:ea typeface="Arial"/>
                <a:cs typeface="Arial"/>
                <a:sym typeface="Arial"/>
              </a:rPr>
              <a:t>Physical Activity Leader (PAL)</a:t>
            </a:r>
          </a:p>
        </p:txBody>
      </p:sp>
      <p:sp>
        <p:nvSpPr>
          <p:cNvPr id="227" name="Shape 227"/>
          <p:cNvSpPr txBox="1"/>
          <p:nvPr/>
        </p:nvSpPr>
        <p:spPr>
          <a:xfrm>
            <a:off x="304800" y="2667000"/>
            <a:ext cx="2476500" cy="3397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600">
                <a:solidFill>
                  <a:schemeClr val="lt1"/>
                </a:solidFill>
                <a:latin typeface="Arial"/>
                <a:ea typeface="Arial"/>
                <a:cs typeface="Arial"/>
                <a:sym typeface="Arial"/>
              </a:rPr>
              <a:t>Training Mechanism</a:t>
            </a:r>
          </a:p>
        </p:txBody>
      </p:sp>
      <p:sp>
        <p:nvSpPr>
          <p:cNvPr id="228" name="Shape 228"/>
          <p:cNvSpPr txBox="1"/>
          <p:nvPr/>
        </p:nvSpPr>
        <p:spPr>
          <a:xfrm>
            <a:off x="2743200" y="228600"/>
            <a:ext cx="6096000" cy="8302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a:solidFill>
                  <a:schemeClr val="dk1"/>
                </a:solidFill>
                <a:latin typeface="Arial"/>
                <a:ea typeface="Arial"/>
                <a:cs typeface="Arial"/>
                <a:sym typeface="Arial"/>
              </a:rPr>
              <a:t>Comprehensive School Physical Activity Program (CSPAP)</a:t>
            </a:r>
          </a:p>
        </p:txBody>
      </p:sp>
      <p:sp>
        <p:nvSpPr>
          <p:cNvPr id="229" name="Shape 229"/>
          <p:cNvSpPr/>
          <p:nvPr/>
        </p:nvSpPr>
        <p:spPr>
          <a:xfrm>
            <a:off x="304800" y="0"/>
            <a:ext cx="2462212" cy="890587"/>
          </a:xfrm>
          <a:prstGeom prst="rightArrow">
            <a:avLst>
              <a:gd name="adj1" fmla="val 50000"/>
              <a:gd name="adj2" fmla="val 50000"/>
            </a:avLst>
          </a:prstGeom>
          <a:solidFill>
            <a:srgbClr val="538CD5"/>
          </a:solidFill>
          <a:ln w="25400" cap="flat" cmpd="sng">
            <a:solidFill>
              <a:srgbClr val="31859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Shape 230"/>
          <p:cNvSpPr/>
          <p:nvPr/>
        </p:nvSpPr>
        <p:spPr>
          <a:xfrm>
            <a:off x="381000" y="3429000"/>
            <a:ext cx="2362200" cy="987425"/>
          </a:xfrm>
          <a:prstGeom prst="rightArrow">
            <a:avLst>
              <a:gd name="adj1" fmla="val 50000"/>
              <a:gd name="adj2" fmla="val 50000"/>
            </a:avLst>
          </a:prstGeom>
          <a:solidFill>
            <a:srgbClr val="538CD5"/>
          </a:solidFill>
          <a:ln w="25400" cap="flat" cmpd="sng">
            <a:solidFill>
              <a:srgbClr val="31859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1" name="Shape 231"/>
          <p:cNvSpPr txBox="1"/>
          <p:nvPr/>
        </p:nvSpPr>
        <p:spPr>
          <a:xfrm>
            <a:off x="381000" y="3810000"/>
            <a:ext cx="2397125" cy="3381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600">
                <a:solidFill>
                  <a:schemeClr val="lt1"/>
                </a:solidFill>
                <a:latin typeface="Arial"/>
                <a:ea typeface="Arial"/>
                <a:cs typeface="Arial"/>
                <a:sym typeface="Arial"/>
              </a:rPr>
              <a:t>Key Component</a:t>
            </a:r>
          </a:p>
        </p:txBody>
      </p:sp>
      <p:sp>
        <p:nvSpPr>
          <p:cNvPr id="232" name="Shape 232"/>
          <p:cNvSpPr/>
          <p:nvPr/>
        </p:nvSpPr>
        <p:spPr>
          <a:xfrm>
            <a:off x="381000" y="4495801"/>
            <a:ext cx="2362200" cy="685799"/>
          </a:xfrm>
          <a:prstGeom prst="rightArrow">
            <a:avLst>
              <a:gd name="adj1" fmla="val 50000"/>
              <a:gd name="adj2" fmla="val 50000"/>
            </a:avLst>
          </a:prstGeom>
          <a:solidFill>
            <a:srgbClr val="538CD5"/>
          </a:solidFill>
          <a:ln w="25400" cap="flat" cmpd="sng">
            <a:solidFill>
              <a:srgbClr val="31859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Shape 233"/>
          <p:cNvSpPr txBox="1"/>
          <p:nvPr/>
        </p:nvSpPr>
        <p:spPr>
          <a:xfrm>
            <a:off x="2667000" y="3581400"/>
            <a:ext cx="6096000" cy="4619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a:solidFill>
                  <a:schemeClr val="dk1"/>
                </a:solidFill>
                <a:latin typeface="Arial"/>
                <a:ea typeface="Arial"/>
                <a:cs typeface="Arial"/>
                <a:sym typeface="Arial"/>
              </a:rPr>
              <a:t>Physical Education (PE)</a:t>
            </a:r>
          </a:p>
        </p:txBody>
      </p:sp>
      <p:sp>
        <p:nvSpPr>
          <p:cNvPr id="234" name="Shape 234"/>
          <p:cNvSpPr txBox="1"/>
          <p:nvPr/>
        </p:nvSpPr>
        <p:spPr>
          <a:xfrm>
            <a:off x="2743200" y="4724400"/>
            <a:ext cx="6134099" cy="4619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a:solidFill>
                  <a:schemeClr val="dk1"/>
                </a:solidFill>
                <a:latin typeface="Arial"/>
                <a:ea typeface="Arial"/>
                <a:cs typeface="Arial"/>
                <a:sym typeface="Arial"/>
              </a:rPr>
              <a:t>Presidential Youth Fitness Program</a:t>
            </a:r>
          </a:p>
        </p:txBody>
      </p:sp>
      <p:sp>
        <p:nvSpPr>
          <p:cNvPr id="235" name="Shape 235"/>
          <p:cNvSpPr txBox="1">
            <a:spLocks noGrp="1"/>
          </p:cNvSpPr>
          <p:nvPr>
            <p:ph type="body" idx="1"/>
          </p:nvPr>
        </p:nvSpPr>
        <p:spPr>
          <a:xfrm>
            <a:off x="1524000" y="1371600"/>
            <a:ext cx="7924799" cy="4619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Let’s Move Active Schools (LMAS) </a:t>
            </a:r>
          </a:p>
        </p:txBody>
      </p:sp>
      <p:sp>
        <p:nvSpPr>
          <p:cNvPr id="236" name="Shape 236"/>
          <p:cNvSpPr txBox="1"/>
          <p:nvPr/>
        </p:nvSpPr>
        <p:spPr>
          <a:xfrm>
            <a:off x="228600" y="4572000"/>
            <a:ext cx="2476500"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chemeClr val="lt1"/>
                </a:solidFill>
                <a:latin typeface="Arial"/>
                <a:ea typeface="Arial"/>
                <a:cs typeface="Arial"/>
                <a:sym typeface="Arial"/>
              </a:rPr>
              <a:t>  </a:t>
            </a:r>
            <a:r>
              <a:rPr lang="en-US" sz="1600">
                <a:solidFill>
                  <a:schemeClr val="lt1"/>
                </a:solidFill>
                <a:latin typeface="Arial"/>
                <a:ea typeface="Arial"/>
                <a:cs typeface="Arial"/>
                <a:sym typeface="Arial"/>
              </a:rPr>
              <a:t>Training for PE</a:t>
            </a:r>
          </a:p>
        </p:txBody>
      </p:sp>
      <p:sp>
        <p:nvSpPr>
          <p:cNvPr id="237" name="Shape 237"/>
          <p:cNvSpPr txBox="1"/>
          <p:nvPr/>
        </p:nvSpPr>
        <p:spPr>
          <a:xfrm>
            <a:off x="228600" y="304800"/>
            <a:ext cx="2362200" cy="3381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600">
                <a:solidFill>
                  <a:schemeClr val="lt1"/>
                </a:solidFill>
                <a:latin typeface="Arial"/>
                <a:ea typeface="Arial"/>
                <a:cs typeface="Arial"/>
                <a:sym typeface="Arial"/>
              </a:rPr>
              <a:t>  National Framework</a:t>
            </a:r>
          </a:p>
        </p:txBody>
      </p:sp>
      <p:sp>
        <p:nvSpPr>
          <p:cNvPr id="238" name="Shape 238"/>
          <p:cNvSpPr/>
          <p:nvPr/>
        </p:nvSpPr>
        <p:spPr>
          <a:xfrm>
            <a:off x="1295400" y="4876800"/>
            <a:ext cx="228600" cy="152399"/>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9" name="Shape 239"/>
          <p:cNvSpPr/>
          <p:nvPr/>
        </p:nvSpPr>
        <p:spPr>
          <a:xfrm>
            <a:off x="1447800" y="5029200"/>
            <a:ext cx="228600" cy="152399"/>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1" name="Shape 241"/>
          <p:cNvSpPr txBox="1"/>
          <p:nvPr/>
        </p:nvSpPr>
        <p:spPr>
          <a:xfrm>
            <a:off x="4343400" y="5562600"/>
            <a:ext cx="4648199" cy="4308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sz="2200" b="1"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Essential Components of PE</a:t>
            </a:r>
          </a:p>
        </p:txBody>
      </p:sp>
      <p:pic>
        <p:nvPicPr>
          <p:cNvPr id="248" name="Shape 248" descr="PEEssentialComponents300x307.jpg"/>
          <p:cNvPicPr preferRelativeResize="0">
            <a:picLocks noGrp="1"/>
          </p:cNvPicPr>
          <p:nvPr>
            <p:ph type="body" idx="1"/>
          </p:nvPr>
        </p:nvPicPr>
        <p:blipFill rotWithShape="1">
          <a:blip r:embed="rId3">
            <a:alphaModFix/>
          </a:blip>
          <a:srcRect l="418" t="2851" r="405"/>
          <a:stretch/>
        </p:blipFill>
        <p:spPr>
          <a:xfrm>
            <a:off x="2590800" y="1600200"/>
            <a:ext cx="4132263" cy="4038599"/>
          </a:xfrm>
          <a:prstGeom prst="rect">
            <a:avLst/>
          </a:prstGeom>
          <a:noFill/>
          <a:ln>
            <a:noFill/>
          </a:ln>
        </p:spPr>
      </p:pic>
      <p:sp>
        <p:nvSpPr>
          <p:cNvPr id="249" name="Shape 249"/>
          <p:cNvSpPr/>
          <p:nvPr/>
        </p:nvSpPr>
        <p:spPr>
          <a:xfrm>
            <a:off x="2514600" y="2667000"/>
            <a:ext cx="1676399" cy="2438399"/>
          </a:xfrm>
          <a:prstGeom prst="ellipse">
            <a:avLst/>
          </a:prstGeom>
          <a:noFill/>
          <a:ln w="28575" cap="flat" cmpd="sng">
            <a:solidFill>
              <a:srgbClr val="112C57"/>
            </a:solidFill>
            <a:prstDash val="solid"/>
            <a:round/>
            <a:headEnd type="none" w="med" len="med"/>
            <a:tailEnd type="none" w="med" len="med"/>
          </a:ln>
          <a:effectLst>
            <a:outerShdw blurRad="39999" dist="23000" dir="5400000" rotWithShape="0">
              <a:srgbClr val="80808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Shape 250"/>
          <p:cNvSpPr/>
          <p:nvPr/>
        </p:nvSpPr>
        <p:spPr>
          <a:xfrm rot="5400000">
            <a:off x="4343400" y="3733799"/>
            <a:ext cx="1676399" cy="2438399"/>
          </a:xfrm>
          <a:prstGeom prst="ellipse">
            <a:avLst/>
          </a:prstGeom>
          <a:noFill/>
          <a:ln w="28575" cap="flat" cmpd="sng">
            <a:solidFill>
              <a:srgbClr val="112C57"/>
            </a:solidFill>
            <a:prstDash val="solid"/>
            <a:round/>
            <a:headEnd type="none" w="med" len="med"/>
            <a:tailEnd type="none" w="med" len="med"/>
          </a:ln>
          <a:effectLst>
            <a:outerShdw blurRad="39999" dist="23000" dir="5400000" rotWithShape="0">
              <a:srgbClr val="80808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30163"/>
            <a:ext cx="7924799" cy="884236"/>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National Standards</a:t>
            </a:r>
          </a:p>
        </p:txBody>
      </p:sp>
      <p:sp>
        <p:nvSpPr>
          <p:cNvPr id="257" name="Shape 257"/>
          <p:cNvSpPr txBox="1">
            <a:spLocks noGrp="1"/>
          </p:cNvSpPr>
          <p:nvPr>
            <p:ph type="body" idx="1"/>
          </p:nvPr>
        </p:nvSpPr>
        <p:spPr>
          <a:xfrm>
            <a:off x="512093" y="761206"/>
            <a:ext cx="8458200" cy="4495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173F80"/>
              </a:buClr>
              <a:buSzPct val="25000"/>
              <a:buFont typeface="Arial"/>
              <a:buNone/>
            </a:pPr>
            <a:r>
              <a:rPr lang="en-US" sz="2600" b="0" i="0" u="none" strike="noStrike" cap="none">
                <a:solidFill>
                  <a:srgbClr val="173F80"/>
                </a:solidFill>
                <a:latin typeface="Calibri"/>
                <a:ea typeface="Calibri"/>
                <a:cs typeface="Calibri"/>
                <a:sym typeface="Calibri"/>
              </a:rPr>
              <a:t>The physically literate individual:</a:t>
            </a:r>
          </a:p>
          <a:p>
            <a:pPr marL="514350" marR="0" lvl="0" indent="-514350" algn="l" rtl="0">
              <a:lnSpc>
                <a:spcPct val="80000"/>
              </a:lnSpc>
              <a:spcBef>
                <a:spcPts val="1200"/>
              </a:spcBef>
              <a:spcAft>
                <a:spcPts val="0"/>
              </a:spcAft>
              <a:buClr>
                <a:srgbClr val="173F80"/>
              </a:buClr>
              <a:buSzPct val="100000"/>
              <a:buFont typeface="Arial"/>
              <a:buAutoNum type="arabicPeriod"/>
            </a:pPr>
            <a:r>
              <a:rPr lang="en-US" sz="2600" b="0" i="0" u="none" strike="noStrike" cap="none">
                <a:solidFill>
                  <a:srgbClr val="173F80"/>
                </a:solidFill>
                <a:latin typeface="Calibri"/>
                <a:ea typeface="Calibri"/>
                <a:cs typeface="Calibri"/>
                <a:sym typeface="Calibri"/>
              </a:rPr>
              <a:t>Demonstrates competency in a variety of motor skills and movement patterns.</a:t>
            </a:r>
          </a:p>
          <a:p>
            <a:pPr marL="514350" marR="0" lvl="0" indent="-514350" algn="l" rtl="0">
              <a:lnSpc>
                <a:spcPct val="80000"/>
              </a:lnSpc>
              <a:spcBef>
                <a:spcPts val="1200"/>
              </a:spcBef>
              <a:spcAft>
                <a:spcPts val="0"/>
              </a:spcAft>
              <a:buClr>
                <a:srgbClr val="173F80"/>
              </a:buClr>
              <a:buSzPct val="100000"/>
              <a:buFont typeface="Arial"/>
              <a:buAutoNum type="arabicPeriod"/>
            </a:pPr>
            <a:r>
              <a:rPr lang="en-US" sz="2600" b="0" i="0" u="none" strike="noStrike" cap="none">
                <a:solidFill>
                  <a:srgbClr val="173F80"/>
                </a:solidFill>
                <a:latin typeface="Calibri"/>
                <a:ea typeface="Calibri"/>
                <a:cs typeface="Calibri"/>
                <a:sym typeface="Calibri"/>
              </a:rPr>
              <a:t>Applies knowledge of concepts, principles, strategies and tactics related to movement and performance.</a:t>
            </a:r>
          </a:p>
          <a:p>
            <a:pPr marL="514350" marR="0" lvl="0" indent="-514350" algn="l" rtl="0">
              <a:lnSpc>
                <a:spcPct val="80000"/>
              </a:lnSpc>
              <a:spcBef>
                <a:spcPts val="1200"/>
              </a:spcBef>
              <a:spcAft>
                <a:spcPts val="0"/>
              </a:spcAft>
              <a:buClr>
                <a:srgbClr val="002060"/>
              </a:buClr>
              <a:buSzPct val="100000"/>
              <a:buFont typeface="Arial"/>
              <a:buAutoNum type="arabicPeriod"/>
            </a:pPr>
            <a:r>
              <a:rPr lang="en-US" sz="2600" b="0" i="0" u="none" strike="noStrike" cap="none">
                <a:solidFill>
                  <a:srgbClr val="002060"/>
                </a:solidFill>
                <a:latin typeface="Calibri"/>
                <a:ea typeface="Calibri"/>
                <a:cs typeface="Calibri"/>
                <a:sym typeface="Calibri"/>
              </a:rPr>
              <a:t>Demonstrates the knowledge and skills to achieve and maintain a health-enhancing level of physical activity and fitness.</a:t>
            </a:r>
          </a:p>
          <a:p>
            <a:pPr marL="514350" marR="0" lvl="0" indent="-514350" algn="l" rtl="0">
              <a:lnSpc>
                <a:spcPct val="80000"/>
              </a:lnSpc>
              <a:spcBef>
                <a:spcPts val="1200"/>
              </a:spcBef>
              <a:spcAft>
                <a:spcPts val="0"/>
              </a:spcAft>
              <a:buClr>
                <a:srgbClr val="002060"/>
              </a:buClr>
              <a:buSzPct val="100000"/>
              <a:buFont typeface="Arial"/>
              <a:buAutoNum type="arabicPeriod"/>
            </a:pPr>
            <a:r>
              <a:rPr lang="en-US" sz="2600" b="0" i="0" u="none" strike="noStrike" cap="none">
                <a:solidFill>
                  <a:srgbClr val="002060"/>
                </a:solidFill>
                <a:latin typeface="Calibri"/>
                <a:ea typeface="Calibri"/>
                <a:cs typeface="Calibri"/>
                <a:sym typeface="Calibri"/>
              </a:rPr>
              <a:t>Exhibits responsible personal and social behavior that respects self and others.</a:t>
            </a:r>
          </a:p>
        </p:txBody>
      </p:sp>
      <p:sp>
        <p:nvSpPr>
          <p:cNvPr id="258" name="Shape 258"/>
          <p:cNvSpPr txBox="1"/>
          <p:nvPr/>
        </p:nvSpPr>
        <p:spPr>
          <a:xfrm>
            <a:off x="2057400" y="4724400"/>
            <a:ext cx="6781800" cy="106521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SzPct val="25000"/>
              <a:buNone/>
            </a:pPr>
            <a:r>
              <a:rPr lang="en-US" sz="2600">
                <a:solidFill>
                  <a:srgbClr val="173F80"/>
                </a:solidFill>
                <a:latin typeface="Calibri"/>
                <a:ea typeface="Calibri"/>
                <a:cs typeface="Calibri"/>
                <a:sym typeface="Calibri"/>
              </a:rPr>
              <a:t>5. Recognizes the value of physical activity for health, enjoyment, challenge, self-expression, and/or social interaction.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Activity Break</a:t>
            </a:r>
          </a:p>
        </p:txBody>
      </p:sp>
      <p:sp>
        <p:nvSpPr>
          <p:cNvPr id="265" name="Shape 265"/>
          <p:cNvSpPr txBox="1">
            <a:spLocks noGrp="1"/>
          </p:cNvSpPr>
          <p:nvPr>
            <p:ph type="body" idx="1"/>
          </p:nvPr>
        </p:nvSpPr>
        <p:spPr>
          <a:xfrm>
            <a:off x="685800" y="1295400"/>
            <a:ext cx="7924799" cy="4876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173F80"/>
              </a:buClr>
              <a:buSzPct val="25000"/>
              <a:buFont typeface="Arial"/>
              <a:buNone/>
            </a:pPr>
            <a:endParaRPr sz="2000" b="0" i="0" u="none" strike="noStrike" cap="none">
              <a:solidFill>
                <a:srgbClr val="173F80"/>
              </a:solidFill>
              <a:latin typeface="Calibri"/>
              <a:ea typeface="Calibri"/>
              <a:cs typeface="Calibri"/>
              <a:sym typeface="Calibri"/>
            </a:endParaRPr>
          </a:p>
          <a:p>
            <a:pPr marL="0" marR="0" lvl="0" indent="0" algn="ctr" rtl="0">
              <a:spcBef>
                <a:spcPts val="1200"/>
              </a:spcBef>
              <a:spcAft>
                <a:spcPts val="0"/>
              </a:spcAft>
              <a:buClr>
                <a:srgbClr val="173F80"/>
              </a:buClr>
              <a:buSzPct val="25000"/>
              <a:buFont typeface="Arial"/>
              <a:buNone/>
            </a:pPr>
            <a:endParaRPr sz="2000" b="0" i="0" u="none" strike="noStrike" cap="none">
              <a:solidFill>
                <a:srgbClr val="173F80"/>
              </a:solidFill>
              <a:latin typeface="Calibri"/>
              <a:ea typeface="Calibri"/>
              <a:cs typeface="Calibri"/>
              <a:sym typeface="Calibri"/>
            </a:endParaRPr>
          </a:p>
          <a:p>
            <a:pPr marL="0" marR="0" lvl="0" indent="0" algn="ctr" rtl="0">
              <a:spcBef>
                <a:spcPts val="1200"/>
              </a:spcBef>
              <a:spcAft>
                <a:spcPts val="0"/>
              </a:spcAft>
              <a:buClr>
                <a:srgbClr val="173F80"/>
              </a:buClr>
              <a:buSzPct val="25000"/>
              <a:buFont typeface="Arial"/>
              <a:buNone/>
            </a:pPr>
            <a:endParaRPr sz="2000" b="0" i="0" u="none" strike="noStrike" cap="none">
              <a:solidFill>
                <a:srgbClr val="173F80"/>
              </a:solidFill>
              <a:latin typeface="Calibri"/>
              <a:ea typeface="Calibri"/>
              <a:cs typeface="Calibri"/>
              <a:sym typeface="Calibri"/>
            </a:endParaRPr>
          </a:p>
        </p:txBody>
      </p:sp>
      <p:pic>
        <p:nvPicPr>
          <p:cNvPr id="266" name="Shape 266"/>
          <p:cNvPicPr preferRelativeResize="0"/>
          <p:nvPr/>
        </p:nvPicPr>
        <p:blipFill rotWithShape="1">
          <a:blip r:embed="rId3">
            <a:alphaModFix/>
          </a:blip>
          <a:srcRect/>
          <a:stretch/>
        </p:blipFill>
        <p:spPr>
          <a:xfrm>
            <a:off x="838200" y="1981200"/>
            <a:ext cx="7766966" cy="26201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685800" y="1219200"/>
            <a:ext cx="7924799" cy="3276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Understanding the PYFP</a:t>
            </a:r>
          </a:p>
        </p:txBody>
      </p:sp>
      <p:sp>
        <p:nvSpPr>
          <p:cNvPr id="272" name="Shape 272"/>
          <p:cNvSpPr txBox="1">
            <a:spLocks noGrp="1"/>
          </p:cNvSpPr>
          <p:nvPr>
            <p:ph type="body" idx="1"/>
          </p:nvPr>
        </p:nvSpPr>
        <p:spPr>
          <a:xfrm>
            <a:off x="685800" y="1371600"/>
            <a:ext cx="7924799" cy="403860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81000" y="228600"/>
            <a:ext cx="8305799"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Calibri"/>
              <a:buNone/>
            </a:pPr>
            <a:r>
              <a:rPr lang="en-US" sz="5000" b="0" i="0" u="none" strike="noStrike" cap="none">
                <a:solidFill>
                  <a:schemeClr val="dk2"/>
                </a:solidFill>
                <a:latin typeface="Calibri"/>
                <a:ea typeface="Calibri"/>
                <a:cs typeface="Calibri"/>
                <a:sym typeface="Calibri"/>
              </a:rPr>
              <a:t>Mission</a:t>
            </a:r>
          </a:p>
        </p:txBody>
      </p:sp>
      <p:sp>
        <p:nvSpPr>
          <p:cNvPr id="279" name="Shape 279"/>
          <p:cNvSpPr txBox="1">
            <a:spLocks noGrp="1"/>
          </p:cNvSpPr>
          <p:nvPr>
            <p:ph type="body" idx="4294967295"/>
          </p:nvPr>
        </p:nvSpPr>
        <p:spPr>
          <a:xfrm>
            <a:off x="609600" y="1219200"/>
            <a:ext cx="7924799" cy="4038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173F80"/>
              </a:buClr>
              <a:buSzPct val="25000"/>
              <a:buFont typeface="Arial"/>
              <a:buNone/>
            </a:pPr>
            <a:r>
              <a:rPr lang="en-US" sz="2400" b="0" i="0" u="none" strike="noStrike" cap="none">
                <a:solidFill>
                  <a:srgbClr val="173F80"/>
                </a:solidFill>
                <a:latin typeface="Calibri"/>
                <a:ea typeface="Calibri"/>
                <a:cs typeface="Calibri"/>
                <a:sym typeface="Calibri"/>
              </a:rPr>
              <a:t>To provide a model for fitness education that supports teachers and empowers students to adopt an active lifestyle.</a:t>
            </a:r>
          </a:p>
          <a:p>
            <a:pPr marL="0" marR="0" lvl="0" indent="0" algn="ctr" rtl="0">
              <a:spcBef>
                <a:spcPts val="0"/>
              </a:spcBef>
              <a:spcAft>
                <a:spcPts val="0"/>
              </a:spcAft>
              <a:buClr>
                <a:srgbClr val="173F80"/>
              </a:buClr>
              <a:buSzPct val="25000"/>
              <a:buFont typeface="Arial"/>
              <a:buNone/>
            </a:pPr>
            <a:endParaRPr sz="2400" b="0" i="0" u="none" strike="noStrike" cap="none">
              <a:solidFill>
                <a:srgbClr val="173F80"/>
              </a:solidFill>
              <a:latin typeface="Calibri"/>
              <a:ea typeface="Calibri"/>
              <a:cs typeface="Calibri"/>
              <a:sym typeface="Calibri"/>
            </a:endParaRPr>
          </a:p>
          <a:p>
            <a:pPr marL="0" marR="0" lvl="0" indent="0" algn="ctr" rtl="0">
              <a:spcBef>
                <a:spcPts val="0"/>
              </a:spcBef>
              <a:spcAft>
                <a:spcPts val="0"/>
              </a:spcAft>
              <a:buClr>
                <a:srgbClr val="173F80"/>
              </a:buClr>
              <a:buSzPct val="25000"/>
              <a:buFont typeface="Arial"/>
              <a:buNone/>
            </a:pPr>
            <a:endParaRPr sz="2400" b="0" i="0" u="none" strike="noStrike" cap="none">
              <a:solidFill>
                <a:srgbClr val="173F80"/>
              </a:solidFill>
              <a:latin typeface="Calibri"/>
              <a:ea typeface="Calibri"/>
              <a:cs typeface="Calibri"/>
              <a:sym typeface="Calibri"/>
            </a:endParaRPr>
          </a:p>
        </p:txBody>
      </p:sp>
      <p:pic>
        <p:nvPicPr>
          <p:cNvPr id="280" name="Shape 280" descr="SHAPE.jpg"/>
          <p:cNvPicPr preferRelativeResize="0"/>
          <p:nvPr/>
        </p:nvPicPr>
        <p:blipFill rotWithShape="1">
          <a:blip r:embed="rId3">
            <a:alphaModFix/>
          </a:blip>
          <a:srcRect/>
          <a:stretch/>
        </p:blipFill>
        <p:spPr>
          <a:xfrm>
            <a:off x="762000" y="5029200"/>
            <a:ext cx="1978025" cy="668338"/>
          </a:xfrm>
          <a:prstGeom prst="rect">
            <a:avLst/>
          </a:prstGeom>
          <a:noFill/>
          <a:ln>
            <a:noFill/>
          </a:ln>
        </p:spPr>
      </p:pic>
      <p:pic>
        <p:nvPicPr>
          <p:cNvPr id="281" name="Shape 281" descr="EBA08844-3C9F-4BB4-84FB-511C4282D6CA@domain"/>
          <p:cNvPicPr preferRelativeResize="0"/>
          <p:nvPr/>
        </p:nvPicPr>
        <p:blipFill rotWithShape="1">
          <a:blip r:embed="rId4">
            <a:alphaModFix/>
          </a:blip>
          <a:srcRect/>
          <a:stretch/>
        </p:blipFill>
        <p:spPr>
          <a:xfrm>
            <a:off x="6096000" y="3505200"/>
            <a:ext cx="884238" cy="649288"/>
          </a:xfrm>
          <a:prstGeom prst="rect">
            <a:avLst/>
          </a:prstGeom>
          <a:noFill/>
          <a:ln>
            <a:noFill/>
          </a:ln>
        </p:spPr>
      </p:pic>
      <p:pic>
        <p:nvPicPr>
          <p:cNvPr id="282" name="Shape 282"/>
          <p:cNvPicPr preferRelativeResize="0"/>
          <p:nvPr/>
        </p:nvPicPr>
        <p:blipFill rotWithShape="1">
          <a:blip r:embed="rId5">
            <a:alphaModFix/>
          </a:blip>
          <a:srcRect/>
          <a:stretch/>
        </p:blipFill>
        <p:spPr>
          <a:xfrm>
            <a:off x="4038600" y="2362200"/>
            <a:ext cx="985837" cy="993774"/>
          </a:xfrm>
          <a:prstGeom prst="rect">
            <a:avLst/>
          </a:prstGeom>
          <a:noFill/>
          <a:ln>
            <a:noFill/>
          </a:ln>
        </p:spPr>
      </p:pic>
      <p:pic>
        <p:nvPicPr>
          <p:cNvPr id="283" name="Shape 283"/>
          <p:cNvPicPr preferRelativeResize="0"/>
          <p:nvPr/>
        </p:nvPicPr>
        <p:blipFill rotWithShape="1">
          <a:blip r:embed="rId6">
            <a:alphaModFix/>
          </a:blip>
          <a:srcRect/>
          <a:stretch/>
        </p:blipFill>
        <p:spPr>
          <a:xfrm>
            <a:off x="1905000" y="3505200"/>
            <a:ext cx="1103312" cy="579438"/>
          </a:xfrm>
          <a:prstGeom prst="rect">
            <a:avLst/>
          </a:prstGeom>
          <a:noFill/>
          <a:ln>
            <a:noFill/>
          </a:ln>
        </p:spPr>
      </p:pic>
      <p:pic>
        <p:nvPicPr>
          <p:cNvPr id="284" name="Shape 284" descr="Cooper Institute.jpg"/>
          <p:cNvPicPr preferRelativeResize="0"/>
          <p:nvPr/>
        </p:nvPicPr>
        <p:blipFill rotWithShape="1">
          <a:blip r:embed="rId7">
            <a:alphaModFix/>
          </a:blip>
          <a:srcRect/>
          <a:stretch/>
        </p:blipFill>
        <p:spPr>
          <a:xfrm>
            <a:off x="6477000" y="5105400"/>
            <a:ext cx="2514599" cy="4397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Learning Environment</a:t>
            </a:r>
          </a:p>
        </p:txBody>
      </p:sp>
      <p:sp>
        <p:nvSpPr>
          <p:cNvPr id="104" name="Shape 104"/>
          <p:cNvSpPr txBox="1">
            <a:spLocks noGrp="1"/>
          </p:cNvSpPr>
          <p:nvPr>
            <p:ph type="body" idx="1"/>
          </p:nvPr>
        </p:nvSpPr>
        <p:spPr>
          <a:xfrm>
            <a:off x="1295400" y="1905000"/>
            <a:ext cx="5791200" cy="3200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Group Agreements</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Bike Rack</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Jar of Jargon</a:t>
            </a:r>
          </a:p>
          <a:p>
            <a:pPr marL="0" marR="0" lvl="0" indent="0" algn="l" rtl="0">
              <a:spcBef>
                <a:spcPts val="120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a:p>
            <a:pPr marL="0" marR="0" lvl="0" indent="0" algn="l" rtl="0">
              <a:spcBef>
                <a:spcPts val="120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a:p>
            <a:pPr marL="342900" marR="0" lvl="0" indent="-342900" algn="l" rtl="0">
              <a:spcBef>
                <a:spcPts val="1200"/>
              </a:spcBef>
              <a:spcAft>
                <a:spcPts val="0"/>
              </a:spcAft>
              <a:buClr>
                <a:srgbClr val="173F80"/>
              </a:buClr>
              <a:buSzPct val="25000"/>
              <a:buFont typeface="Arial"/>
              <a:buNone/>
            </a:pPr>
            <a:r>
              <a:rPr lang="en-US" sz="2600" b="0" i="0" u="none" strike="noStrike" cap="none">
                <a:solidFill>
                  <a:srgbClr val="173F80"/>
                </a:solidFill>
                <a:latin typeface="Source Sans Pro"/>
                <a:ea typeface="Source Sans Pro"/>
                <a:cs typeface="Source Sans Pro"/>
                <a:sym typeface="Source Sans Pro"/>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685800" y="304800"/>
            <a:ext cx="7924799"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What is it?	</a:t>
            </a:r>
          </a:p>
        </p:txBody>
      </p:sp>
      <p:sp>
        <p:nvSpPr>
          <p:cNvPr id="291" name="Shape 291"/>
          <p:cNvSpPr txBox="1">
            <a:spLocks noGrp="1"/>
          </p:cNvSpPr>
          <p:nvPr>
            <p:ph type="body" idx="1"/>
          </p:nvPr>
        </p:nvSpPr>
        <p:spPr>
          <a:xfrm>
            <a:off x="1371600" y="1447800"/>
            <a:ext cx="7424400" cy="4404000"/>
          </a:xfrm>
          <a:prstGeom prst="rect">
            <a:avLst/>
          </a:prstGeom>
          <a:noFill/>
          <a:ln>
            <a:noFill/>
          </a:ln>
        </p:spPr>
        <p:txBody>
          <a:bodyPr lIns="91425" tIns="45700" rIns="91425" bIns="45700" anchor="b" anchorCtr="0">
            <a:noAutofit/>
          </a:bodyPr>
          <a:lstStyle/>
          <a:p>
            <a:pPr marL="342900" lvl="0" indent="-342900" rtl="0">
              <a:lnSpc>
                <a:spcPct val="80000"/>
              </a:lnSpc>
              <a:spcBef>
                <a:spcPts val="0"/>
              </a:spcBef>
              <a:buClr>
                <a:srgbClr val="173F80"/>
              </a:buClr>
              <a:buSzPct val="100000"/>
              <a:buFont typeface="Arial"/>
              <a:buChar char="•"/>
            </a:pPr>
            <a:r>
              <a:rPr lang="en-US" sz="2600" u="sng">
                <a:latin typeface="Calibri"/>
                <a:ea typeface="Calibri"/>
                <a:cs typeface="Calibri"/>
                <a:sym typeface="Calibri"/>
              </a:rPr>
              <a:t>The</a:t>
            </a:r>
            <a:r>
              <a:rPr lang="en-US" sz="2600" b="0">
                <a:latin typeface="Calibri"/>
                <a:ea typeface="Calibri"/>
                <a:cs typeface="Calibri"/>
                <a:sym typeface="Calibri"/>
              </a:rPr>
              <a:t> national fitness education and assessment program</a:t>
            </a:r>
          </a:p>
          <a:p>
            <a:pPr marL="342900" marR="0" lvl="0" indent="-342900" algn="l" rtl="0">
              <a:lnSpc>
                <a:spcPct val="80000"/>
              </a:lnSpc>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Free and voluntary</a:t>
            </a:r>
          </a:p>
          <a:p>
            <a:pPr marL="342900" marR="0" lvl="0" indent="-342900" algn="l" rtl="0">
              <a:lnSpc>
                <a:spcPct val="80000"/>
              </a:lnSpc>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Provides a model to help schools achieve excellence in physical education through quality fitness education and assessment practices </a:t>
            </a:r>
          </a:p>
          <a:p>
            <a:pPr marL="342900" marR="0" lvl="0" indent="-342900" algn="l" rtl="0">
              <a:lnSpc>
                <a:spcPct val="80000"/>
              </a:lnSpc>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Provides resources and tools for physical educators to enhance fitness education process</a:t>
            </a:r>
          </a:p>
          <a:p>
            <a:pPr marL="342900" marR="0" lvl="0" indent="-342900" algn="l" rtl="0">
              <a:lnSpc>
                <a:spcPct val="80000"/>
              </a:lnSpc>
              <a:spcBef>
                <a:spcPts val="120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685800" y="304800"/>
            <a:ext cx="7924799"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Why is it important?</a:t>
            </a:r>
          </a:p>
        </p:txBody>
      </p:sp>
      <p:sp>
        <p:nvSpPr>
          <p:cNvPr id="298" name="Shape 298"/>
          <p:cNvSpPr txBox="1">
            <a:spLocks noGrp="1"/>
          </p:cNvSpPr>
          <p:nvPr>
            <p:ph type="body" idx="1"/>
          </p:nvPr>
        </p:nvSpPr>
        <p:spPr>
          <a:xfrm>
            <a:off x="762000" y="1295400"/>
            <a:ext cx="8183100" cy="3903900"/>
          </a:xfrm>
          <a:prstGeom prst="rect">
            <a:avLst/>
          </a:prstGeom>
          <a:noFill/>
          <a:ln>
            <a:noFill/>
          </a:ln>
        </p:spPr>
        <p:txBody>
          <a:bodyPr lIns="91425" tIns="45700" rIns="91425" bIns="45700" anchor="b" anchorCtr="0">
            <a:noAutofit/>
          </a:bodyPr>
          <a:lstStyle/>
          <a:p>
            <a:pPr marL="457200" marR="0" lvl="0" indent="-457200" algn="l" rtl="0">
              <a:lnSpc>
                <a:spcPct val="80000"/>
              </a:lnSpc>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Fitness Education should be integrated daily in physical education</a:t>
            </a:r>
          </a:p>
          <a:p>
            <a:pPr marL="457200" marR="0" lvl="0" indent="-457200" algn="l" rtl="0">
              <a:lnSpc>
                <a:spcPct val="80000"/>
              </a:lnSpc>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Helps students solve personal fitness problems now and for a lifetime</a:t>
            </a:r>
          </a:p>
          <a:p>
            <a:pPr marL="457200" marR="0" lvl="0" indent="-457200" algn="l" rtl="0">
              <a:lnSpc>
                <a:spcPct val="80000"/>
              </a:lnSpc>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Healthy Fitness Zones compare  students to a level to be healthy not performance</a:t>
            </a:r>
          </a:p>
          <a:p>
            <a:pPr marL="457200" marR="0" lvl="0" indent="-457200" algn="l" rtl="0">
              <a:lnSpc>
                <a:spcPct val="80000"/>
              </a:lnSpc>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Criterion-referenced achievable by majority of students</a:t>
            </a:r>
          </a:p>
          <a:p>
            <a:pPr marL="457200" marR="0" lvl="0" indent="-457200" algn="l" rtl="0">
              <a:lnSpc>
                <a:spcPct val="80000"/>
              </a:lnSpc>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Gives clear and consistent messages to youth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704094"/>
            <a:ext cx="8229600" cy="581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Fitness Test</a:t>
            </a:r>
          </a:p>
        </p:txBody>
      </p:sp>
      <p:sp>
        <p:nvSpPr>
          <p:cNvPr id="305" name="Shape 305"/>
          <p:cNvSpPr txBox="1">
            <a:spLocks noGrp="1"/>
          </p:cNvSpPr>
          <p:nvPr>
            <p:ph type="body" idx="1"/>
          </p:nvPr>
        </p:nvSpPr>
        <p:spPr>
          <a:xfrm>
            <a:off x="346650" y="1472805"/>
            <a:ext cx="8450700" cy="4173900"/>
          </a:xfrm>
          <a:prstGeom prst="rect">
            <a:avLst/>
          </a:prstGeom>
          <a:noFill/>
          <a:ln>
            <a:noFill/>
          </a:ln>
        </p:spPr>
        <p:txBody>
          <a:bodyPr lIns="91425" tIns="45700" rIns="91425" bIns="45700" anchor="t" anchorCtr="0">
            <a:noAutofit/>
          </a:bodyPr>
          <a:lstStyle/>
          <a:p>
            <a:pPr marL="215900" indent="-285750">
              <a:lnSpc>
                <a:spcPct val="115000"/>
              </a:lnSpc>
              <a:spcBef>
                <a:spcPts val="0"/>
              </a:spcBef>
              <a:spcAft>
                <a:spcPts val="1600"/>
              </a:spcAft>
              <a:buClr>
                <a:schemeClr val="dk1"/>
              </a:buClr>
              <a:buSzPct val="61111"/>
            </a:pPr>
            <a:r>
              <a:rPr lang="en-US" sz="1800" dirty="0">
                <a:solidFill>
                  <a:srgbClr val="3B3B3C"/>
                </a:solidFill>
                <a:latin typeface="Arial"/>
                <a:ea typeface="Arial"/>
                <a:cs typeface="Arial"/>
                <a:sym typeface="Arial"/>
              </a:rPr>
              <a:t>Either the Mile Run, PACER (20 meter shuttle runs) or the Walk Test  (measures aerobic capacity)</a:t>
            </a:r>
            <a:endParaRPr lang="en-US" sz="1800" b="1" dirty="0">
              <a:solidFill>
                <a:schemeClr val="tx1"/>
              </a:solidFill>
              <a:latin typeface="Arial"/>
              <a:ea typeface="Arial"/>
              <a:cs typeface="Arial"/>
              <a:sym typeface="Arial"/>
            </a:endParaRPr>
          </a:p>
          <a:p>
            <a:pPr marL="215900" indent="-285750">
              <a:lnSpc>
                <a:spcPct val="115000"/>
              </a:lnSpc>
              <a:spcBef>
                <a:spcPts val="0"/>
              </a:spcBef>
              <a:spcAft>
                <a:spcPts val="1600"/>
              </a:spcAft>
              <a:buClr>
                <a:schemeClr val="dk1"/>
              </a:buClr>
              <a:buSzPct val="61111"/>
            </a:pPr>
            <a:r>
              <a:rPr lang="en-US" sz="1800" dirty="0">
                <a:solidFill>
                  <a:srgbClr val="3B3B3C"/>
                </a:solidFill>
                <a:latin typeface="Arial"/>
                <a:ea typeface="Arial"/>
                <a:cs typeface="Arial"/>
                <a:sym typeface="Arial"/>
              </a:rPr>
              <a:t>Push-ups  (measures upper body muscular strength/endurance)</a:t>
            </a:r>
            <a:endParaRPr lang="en-US" sz="1800" b="1" dirty="0">
              <a:solidFill>
                <a:schemeClr val="tx1"/>
              </a:solidFill>
              <a:latin typeface="Arial"/>
              <a:ea typeface="Arial"/>
              <a:cs typeface="Arial"/>
              <a:sym typeface="Arial"/>
            </a:endParaRPr>
          </a:p>
          <a:p>
            <a:pPr marL="215900" indent="-285750">
              <a:lnSpc>
                <a:spcPct val="115000"/>
              </a:lnSpc>
              <a:spcBef>
                <a:spcPts val="0"/>
              </a:spcBef>
              <a:spcAft>
                <a:spcPts val="1600"/>
              </a:spcAft>
              <a:buClr>
                <a:schemeClr val="dk1"/>
              </a:buClr>
              <a:buSzPct val="61111"/>
            </a:pPr>
            <a:r>
              <a:rPr lang="en-US" sz="1800" dirty="0">
                <a:solidFill>
                  <a:srgbClr val="3B3B3C"/>
                </a:solidFill>
                <a:latin typeface="Arial"/>
                <a:ea typeface="Arial"/>
                <a:cs typeface="Arial"/>
                <a:sym typeface="Arial"/>
              </a:rPr>
              <a:t>Curl-ups  (measures abdominal muscular strength/endurance)</a:t>
            </a:r>
            <a:endParaRPr lang="en-US" sz="1800" b="1" dirty="0">
              <a:solidFill>
                <a:schemeClr val="tx1"/>
              </a:solidFill>
              <a:latin typeface="Arial"/>
              <a:ea typeface="Arial"/>
              <a:cs typeface="Arial"/>
              <a:sym typeface="Arial"/>
            </a:endParaRPr>
          </a:p>
          <a:p>
            <a:pPr marL="215900" indent="-285750">
              <a:lnSpc>
                <a:spcPct val="115000"/>
              </a:lnSpc>
              <a:spcBef>
                <a:spcPts val="0"/>
              </a:spcBef>
              <a:spcAft>
                <a:spcPts val="1600"/>
              </a:spcAft>
              <a:buClr>
                <a:schemeClr val="dk1"/>
              </a:buClr>
              <a:buSzPct val="61111"/>
            </a:pPr>
            <a:r>
              <a:rPr lang="en-US" sz="1800" dirty="0">
                <a:solidFill>
                  <a:srgbClr val="3B3B3C"/>
                </a:solidFill>
                <a:latin typeface="Arial"/>
                <a:ea typeface="Arial"/>
                <a:cs typeface="Arial"/>
                <a:sym typeface="Arial"/>
              </a:rPr>
              <a:t>Either the Back Saver Sit and Reach or Shoulder Stretch  (measures flexibility)</a:t>
            </a:r>
            <a:endParaRPr lang="en-US" sz="1800" b="1" dirty="0">
              <a:solidFill>
                <a:schemeClr val="tx1"/>
              </a:solidFill>
              <a:latin typeface="Arial"/>
              <a:ea typeface="Arial"/>
              <a:cs typeface="Arial"/>
              <a:sym typeface="Arial"/>
            </a:endParaRPr>
          </a:p>
          <a:p>
            <a:pPr marL="215900" indent="-285750">
              <a:lnSpc>
                <a:spcPct val="115000"/>
              </a:lnSpc>
              <a:spcBef>
                <a:spcPts val="0"/>
              </a:spcBef>
              <a:spcAft>
                <a:spcPts val="1600"/>
              </a:spcAft>
              <a:buClr>
                <a:schemeClr val="dk1"/>
              </a:buClr>
              <a:buSzPct val="61111"/>
            </a:pPr>
            <a:r>
              <a:rPr lang="en-US" sz="1800" dirty="0">
                <a:solidFill>
                  <a:srgbClr val="3B3B3C"/>
                </a:solidFill>
                <a:latin typeface="Arial"/>
                <a:ea typeface="Arial"/>
                <a:cs typeface="Arial"/>
                <a:sym typeface="Arial"/>
              </a:rPr>
              <a:t>Trunk Lift  (measures trunk extensor strength and flexibility)</a:t>
            </a:r>
            <a:endParaRPr lang="en-US" sz="1800" b="1" dirty="0">
              <a:solidFill>
                <a:schemeClr val="tx1"/>
              </a:solidFill>
              <a:latin typeface="Arial"/>
              <a:ea typeface="Arial"/>
              <a:cs typeface="Arial"/>
              <a:sym typeface="Arial"/>
            </a:endParaRPr>
          </a:p>
          <a:p>
            <a:pPr marL="215900" indent="-285750">
              <a:lnSpc>
                <a:spcPct val="115000"/>
              </a:lnSpc>
              <a:spcBef>
                <a:spcPts val="0"/>
              </a:spcBef>
              <a:spcAft>
                <a:spcPts val="1600"/>
              </a:spcAft>
              <a:buClr>
                <a:schemeClr val="dk1"/>
              </a:buClr>
              <a:buSzPct val="61111"/>
            </a:pPr>
            <a:r>
              <a:rPr lang="en-US" sz="1800" dirty="0">
                <a:solidFill>
                  <a:srgbClr val="3B3B3C"/>
                </a:solidFill>
                <a:latin typeface="Arial"/>
                <a:ea typeface="Arial"/>
                <a:cs typeface="Arial"/>
                <a:sym typeface="Arial"/>
              </a:rPr>
              <a:t>Body Mass Index  (measures body composition: appropriateness of weight relative to height)</a:t>
            </a:r>
          </a:p>
          <a:p>
            <a:pPr marL="0" lvl="0" indent="-69850" rtl="0">
              <a:lnSpc>
                <a:spcPct val="115000"/>
              </a:lnSpc>
              <a:spcBef>
                <a:spcPts val="0"/>
              </a:spcBef>
              <a:spcAft>
                <a:spcPts val="1600"/>
              </a:spcAft>
              <a:buClr>
                <a:schemeClr val="dk1"/>
              </a:buClr>
              <a:buSzPct val="61111"/>
              <a:buFont typeface="Arial"/>
              <a:buNone/>
            </a:pPr>
            <a:endParaRPr lang="en-US" sz="1800" b="1" dirty="0">
              <a:solidFill>
                <a:srgbClr val="595959"/>
              </a:solidFill>
              <a:latin typeface="Arial"/>
              <a:ea typeface="Arial"/>
              <a:cs typeface="Arial"/>
              <a:sym typeface="Arial"/>
            </a:endParaRPr>
          </a:p>
          <a:p>
            <a:pPr marL="342900" marR="0" lvl="0" indent="-342900" algn="l" rtl="0">
              <a:spcBef>
                <a:spcPts val="0"/>
              </a:spcBef>
              <a:spcAft>
                <a:spcPts val="0"/>
              </a:spcAft>
              <a:buClr>
                <a:srgbClr val="173F80"/>
              </a:buClr>
              <a:buSzPct val="100000"/>
              <a:buFont typeface="Arial"/>
              <a:buNone/>
            </a:pPr>
            <a:endParaRPr/>
          </a:p>
        </p:txBody>
      </p:sp>
      <p:sp>
        <p:nvSpPr>
          <p:cNvPr id="306" name="Shape 306"/>
          <p:cNvSpPr txBox="1"/>
          <p:nvPr/>
        </p:nvSpPr>
        <p:spPr>
          <a:xfrm>
            <a:off x="3200400" y="3200400"/>
            <a:ext cx="2743199"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 name="Shape 307"/>
          <p:cNvSpPr txBox="1"/>
          <p:nvPr/>
        </p:nvSpPr>
        <p:spPr>
          <a:xfrm>
            <a:off x="3200400" y="3200400"/>
            <a:ext cx="2743199"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11700" y="341300"/>
            <a:ext cx="8520600" cy="763500"/>
          </a:xfrm>
          <a:prstGeom prst="rect">
            <a:avLst/>
          </a:prstGeom>
        </p:spPr>
        <p:txBody>
          <a:bodyPr lIns="91425" tIns="91425" rIns="91425" bIns="91425" anchor="t" anchorCtr="0">
            <a:noAutofit/>
          </a:bodyPr>
          <a:lstStyle/>
          <a:p>
            <a:pPr lvl="0" rtl="0">
              <a:spcBef>
                <a:spcPts val="0"/>
              </a:spcBef>
              <a:buNone/>
            </a:pPr>
            <a:r>
              <a:rPr lang="en-US"/>
              <a:t>Curl-ups</a:t>
            </a:r>
          </a:p>
        </p:txBody>
      </p:sp>
      <p:sp>
        <p:nvSpPr>
          <p:cNvPr id="314" name="Shape 314"/>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endParaRPr/>
          </a:p>
        </p:txBody>
      </p:sp>
      <p:sp>
        <p:nvSpPr>
          <p:cNvPr id="315" name="Shape 315" descr="I created this video with the YouTube Video Editor (http://www.youtube.com/editor)" title="Curl-up Fitness Test">
            <a:hlinkClick r:id="rId3"/>
          </p:cNvPr>
          <p:cNvSpPr/>
          <p:nvPr/>
        </p:nvSpPr>
        <p:spPr>
          <a:xfrm>
            <a:off x="311699" y="1456600"/>
            <a:ext cx="8371500" cy="4955799"/>
          </a:xfrm>
          <a:prstGeom prst="rect">
            <a:avLst/>
          </a:prstGeom>
          <a:blipFill>
            <a:blip r:embed="rId4">
              <a:alphaModFix/>
            </a:blip>
            <a:stretch>
              <a:fillRect/>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Pacer Test</a:t>
            </a:r>
          </a:p>
        </p:txBody>
      </p:sp>
      <p:sp>
        <p:nvSpPr>
          <p:cNvPr id="3" name="Text Placeholder 2"/>
          <p:cNvSpPr>
            <a:spLocks noGrp="1"/>
          </p:cNvSpPr>
          <p:nvPr>
            <p:ph type="body" idx="1"/>
          </p:nvPr>
        </p:nvSpPr>
        <p:spPr/>
        <p:txBody>
          <a:bodyPr/>
          <a:lstStyle/>
          <a:p>
            <a:endParaRPr lang="en-US"/>
          </a:p>
        </p:txBody>
      </p:sp>
      <p:pic>
        <p:nvPicPr>
          <p:cNvPr id="4" name="Picture 3"/>
          <p:cNvPicPr/>
          <p:nvPr>
            <a:videoFile r:link="rId1"/>
          </p:nvPr>
        </p:nvPicPr>
        <p:blipFill>
          <a:blip r:embed="rId4"/>
          <a:stretch>
            <a:fillRect/>
          </a:stretch>
        </p:blipFill>
        <p:spPr>
          <a:xfrm>
            <a:off x="417513" y="1612900"/>
            <a:ext cx="8423367" cy="4448175"/>
          </a:xfrm>
          <a:prstGeom prst="rect">
            <a:avLst/>
          </a:prstGeom>
        </p:spPr>
      </p:pic>
    </p:spTree>
    <p:extLst>
      <p:ext uri="{BB962C8B-B14F-4D97-AF65-F5344CB8AC3E}">
        <p14:creationId xmlns:p14="http://schemas.microsoft.com/office/powerpoint/2010/main" val="198216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Shoulder Stretch</a:t>
            </a:r>
          </a:p>
        </p:txBody>
      </p:sp>
      <p:sp>
        <p:nvSpPr>
          <p:cNvPr id="3" name="Text Placeholder 2"/>
          <p:cNvSpPr>
            <a:spLocks noGrp="1"/>
          </p:cNvSpPr>
          <p:nvPr>
            <p:ph type="body" idx="1"/>
          </p:nvPr>
        </p:nvSpPr>
        <p:spPr/>
        <p:txBody>
          <a:bodyPr/>
          <a:lstStyle/>
          <a:p>
            <a:endParaRPr lang="en-US"/>
          </a:p>
        </p:txBody>
      </p:sp>
      <p:pic>
        <p:nvPicPr>
          <p:cNvPr id="4" name="Picture 3"/>
          <p:cNvPicPr/>
          <p:nvPr>
            <a:videoFile r:link="rId1"/>
          </p:nvPr>
        </p:nvPicPr>
        <p:blipFill>
          <a:blip r:embed="rId4"/>
          <a:stretch>
            <a:fillRect/>
          </a:stretch>
        </p:blipFill>
        <p:spPr>
          <a:xfrm>
            <a:off x="309563" y="1538008"/>
            <a:ext cx="8525154" cy="4588155"/>
          </a:xfrm>
          <a:prstGeom prst="rect">
            <a:avLst/>
          </a:prstGeom>
        </p:spPr>
      </p:pic>
    </p:spTree>
    <p:extLst>
      <p:ext uri="{BB962C8B-B14F-4D97-AF65-F5344CB8AC3E}">
        <p14:creationId xmlns:p14="http://schemas.microsoft.com/office/powerpoint/2010/main" val="281560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Trunk Lift</a:t>
            </a:r>
          </a:p>
        </p:txBody>
      </p:sp>
      <p:sp>
        <p:nvSpPr>
          <p:cNvPr id="3" name="Text Placeholder 2"/>
          <p:cNvSpPr>
            <a:spLocks noGrp="1"/>
          </p:cNvSpPr>
          <p:nvPr>
            <p:ph type="body" idx="1"/>
          </p:nvPr>
        </p:nvSpPr>
        <p:spPr/>
        <p:txBody>
          <a:bodyPr/>
          <a:lstStyle/>
          <a:p>
            <a:endParaRPr lang="en-US"/>
          </a:p>
        </p:txBody>
      </p:sp>
      <p:pic>
        <p:nvPicPr>
          <p:cNvPr id="4" name="Picture 3"/>
          <p:cNvPicPr/>
          <p:nvPr>
            <a:videoFile r:link="rId1"/>
          </p:nvPr>
        </p:nvPicPr>
        <p:blipFill>
          <a:blip r:embed="rId4"/>
          <a:stretch>
            <a:fillRect/>
          </a:stretch>
        </p:blipFill>
        <p:spPr>
          <a:xfrm>
            <a:off x="309563" y="1538008"/>
            <a:ext cx="8626007" cy="4588155"/>
          </a:xfrm>
          <a:prstGeom prst="rect">
            <a:avLst/>
          </a:prstGeom>
        </p:spPr>
      </p:pic>
    </p:spTree>
    <p:extLst>
      <p:ext uri="{BB962C8B-B14F-4D97-AF65-F5344CB8AC3E}">
        <p14:creationId xmlns:p14="http://schemas.microsoft.com/office/powerpoint/2010/main" val="2302104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 Run</a:t>
            </a:r>
          </a:p>
        </p:txBody>
      </p:sp>
      <p:sp>
        <p:nvSpPr>
          <p:cNvPr id="3" name="Text Placeholder 2"/>
          <p:cNvSpPr>
            <a:spLocks noGrp="1"/>
          </p:cNvSpPr>
          <p:nvPr>
            <p:ph type="body" idx="1"/>
          </p:nvPr>
        </p:nvSpPr>
        <p:spPr/>
        <p:txBody>
          <a:bodyPr/>
          <a:lstStyle/>
          <a:p>
            <a:endParaRPr lang="en-US"/>
          </a:p>
        </p:txBody>
      </p:sp>
      <p:pic>
        <p:nvPicPr>
          <p:cNvPr id="4" name="Picture 3"/>
          <p:cNvPicPr/>
          <p:nvPr>
            <a:videoFile r:link="rId1"/>
          </p:nvPr>
        </p:nvPicPr>
        <p:blipFill>
          <a:blip r:embed="rId4"/>
          <a:stretch>
            <a:fillRect/>
          </a:stretch>
        </p:blipFill>
        <p:spPr>
          <a:xfrm>
            <a:off x="349250" y="1538008"/>
            <a:ext cx="8505638" cy="4548467"/>
          </a:xfrm>
          <a:prstGeom prst="rect">
            <a:avLst/>
          </a:prstGeom>
        </p:spPr>
      </p:pic>
    </p:spTree>
    <p:extLst>
      <p:ext uri="{BB962C8B-B14F-4D97-AF65-F5344CB8AC3E}">
        <p14:creationId xmlns:p14="http://schemas.microsoft.com/office/powerpoint/2010/main" val="2186861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 Test</a:t>
            </a:r>
          </a:p>
        </p:txBody>
      </p:sp>
      <p:sp>
        <p:nvSpPr>
          <p:cNvPr id="3" name="Text Placeholder 2"/>
          <p:cNvSpPr>
            <a:spLocks noGrp="1"/>
          </p:cNvSpPr>
          <p:nvPr>
            <p:ph type="body" idx="1"/>
          </p:nvPr>
        </p:nvSpPr>
        <p:spPr/>
        <p:txBody>
          <a:bodyPr/>
          <a:lstStyle/>
          <a:p>
            <a:endParaRPr lang="en-US"/>
          </a:p>
        </p:txBody>
      </p:sp>
      <p:pic>
        <p:nvPicPr>
          <p:cNvPr id="4" name="Picture 3"/>
          <p:cNvPicPr/>
          <p:nvPr>
            <a:videoFile r:link="rId1"/>
          </p:nvPr>
        </p:nvPicPr>
        <p:blipFill>
          <a:blip r:embed="rId4"/>
          <a:stretch>
            <a:fillRect/>
          </a:stretch>
        </p:blipFill>
        <p:spPr>
          <a:xfrm>
            <a:off x="347663" y="1561540"/>
            <a:ext cx="8504984" cy="4507473"/>
          </a:xfrm>
          <a:prstGeom prst="rect">
            <a:avLst/>
          </a:prstGeom>
        </p:spPr>
      </p:pic>
    </p:spTree>
    <p:extLst>
      <p:ext uri="{BB962C8B-B14F-4D97-AF65-F5344CB8AC3E}">
        <p14:creationId xmlns:p14="http://schemas.microsoft.com/office/powerpoint/2010/main" val="2463278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rtl="0">
              <a:spcBef>
                <a:spcPts val="0"/>
              </a:spcBef>
              <a:buNone/>
            </a:pPr>
            <a:r>
              <a:rPr lang="en-US"/>
              <a:t>Push-ups</a:t>
            </a:r>
          </a:p>
        </p:txBody>
      </p:sp>
      <p:sp>
        <p:nvSpPr>
          <p:cNvPr id="321" name="Shape 321"/>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endParaRPr/>
          </a:p>
        </p:txBody>
      </p:sp>
      <p:sp>
        <p:nvSpPr>
          <p:cNvPr id="322" name="Shape 322" descr="Created with Coach's Eye. Try it out: http://www.coachseye.com" title="Fitnessgram Push-up Test">
            <a:hlinkClick r:id="rId3"/>
          </p:cNvPr>
          <p:cNvSpPr/>
          <p:nvPr/>
        </p:nvSpPr>
        <p:spPr>
          <a:xfrm>
            <a:off x="934050" y="1528233"/>
            <a:ext cx="7572025" cy="4572000"/>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7924799" cy="1096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1" i="0" u="none" strike="noStrike" cap="none">
                <a:solidFill>
                  <a:srgbClr val="173F80"/>
                </a:solidFill>
                <a:latin typeface="Calibri"/>
                <a:ea typeface="Calibri"/>
                <a:cs typeface="Calibri"/>
                <a:sym typeface="Calibri"/>
              </a:rPr>
              <a:t>Learning Objectives</a:t>
            </a:r>
          </a:p>
        </p:txBody>
      </p:sp>
      <p:sp>
        <p:nvSpPr>
          <p:cNvPr id="111" name="Shape 111"/>
          <p:cNvSpPr txBox="1">
            <a:spLocks noGrp="1"/>
          </p:cNvSpPr>
          <p:nvPr>
            <p:ph type="body" idx="1"/>
          </p:nvPr>
        </p:nvSpPr>
        <p:spPr>
          <a:xfrm>
            <a:off x="381000" y="1219200"/>
            <a:ext cx="8534399" cy="2971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Explain the importance of physical activity</a:t>
            </a:r>
          </a:p>
          <a:p>
            <a:pPr marL="342900" marR="0" lvl="0" indent="-342900" algn="l" rtl="0">
              <a:spcBef>
                <a:spcPts val="120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Identify national and local initiatives to support PE</a:t>
            </a:r>
          </a:p>
          <a:p>
            <a:pPr marL="342900" marR="0" lvl="0" indent="-342900" algn="l" rtl="0">
              <a:spcBef>
                <a:spcPts val="120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Explain why Presidential Youth Fitness Program (PYFP) is important</a:t>
            </a:r>
          </a:p>
          <a:p>
            <a:pPr marL="342900" marR="0" lvl="0" indent="-342900" algn="l" rtl="0">
              <a:spcBef>
                <a:spcPts val="120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Identify strategies to implement the PYFP 8 step process of health-related fitness</a:t>
            </a:r>
          </a:p>
          <a:p>
            <a:pPr marL="342900" marR="0" lvl="0" indent="-342900" algn="l" rtl="0">
              <a:spcBef>
                <a:spcPts val="120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Identify key resources for implementation of PYFP  </a:t>
            </a:r>
          </a:p>
          <a:p>
            <a:pPr marL="342900" marR="0" lvl="0" indent="-342900" algn="l" rtl="0">
              <a:spcBef>
                <a:spcPts val="1200"/>
              </a:spcBef>
              <a:spcAft>
                <a:spcPts val="0"/>
              </a:spcAft>
              <a:buClr>
                <a:srgbClr val="173F80"/>
              </a:buClr>
              <a:buSzPct val="100000"/>
              <a:buFont typeface="Arial"/>
              <a:buNone/>
            </a:pPr>
            <a:endParaRPr sz="2600" b="0" i="0" u="none" strike="noStrike" cap="none">
              <a:solidFill>
                <a:srgbClr val="376092"/>
              </a:solidFill>
              <a:latin typeface="Arial"/>
              <a:ea typeface="Arial"/>
              <a:cs typeface="Arial"/>
              <a:sym typeface="Arial"/>
            </a:endParaRPr>
          </a:p>
          <a:p>
            <a:pPr marL="342900" marR="0" lvl="0" indent="-342900" algn="l" rtl="0">
              <a:spcBef>
                <a:spcPts val="1200"/>
              </a:spcBef>
              <a:spcAft>
                <a:spcPts val="0"/>
              </a:spcAft>
              <a:buClr>
                <a:srgbClr val="173F80"/>
              </a:buClr>
              <a:buSzPct val="100000"/>
              <a:buFont typeface="Arial"/>
              <a:buNone/>
            </a:pPr>
            <a:endParaRPr sz="2600" b="0" i="0" u="none" strike="noStrike" cap="none">
              <a:solidFill>
                <a:srgbClr val="376092"/>
              </a:solidFill>
              <a:latin typeface="Arial"/>
              <a:ea typeface="Arial"/>
              <a:cs typeface="Arial"/>
              <a:sym typeface="Arial"/>
            </a:endParaRPr>
          </a:p>
        </p:txBody>
      </p:sp>
      <p:sp>
        <p:nvSpPr>
          <p:cNvPr id="112" name="Shape 112"/>
          <p:cNvSpPr txBox="1">
            <a:spLocks noGrp="1"/>
          </p:cNvSpPr>
          <p:nvPr>
            <p:ph type="sldNum" idx="12"/>
          </p:nvPr>
        </p:nvSpPr>
        <p:spPr>
          <a:xfrm>
            <a:off x="67056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b="0" i="0" u="none" strike="noStrike" cap="none">
                <a:solidFill>
                  <a:srgbClr val="898989"/>
                </a:solidFill>
                <a:latin typeface="Arial"/>
                <a:ea typeface="Arial"/>
                <a:cs typeface="Arial"/>
                <a:sym typeface="Arial"/>
              </a:rPr>
              <a:t>3</a:t>
            </a:fld>
            <a:endParaRPr lang="en-US" sz="1800" b="0" i="0" u="none" strike="noStrike" cap="none">
              <a:solidFill>
                <a:srgbClr val="898989"/>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rtl="0">
              <a:spcBef>
                <a:spcPts val="0"/>
              </a:spcBef>
              <a:buNone/>
            </a:pPr>
            <a:r>
              <a:rPr lang="en-US" b="1"/>
              <a:t>Sit and Reach</a:t>
            </a:r>
          </a:p>
        </p:txBody>
      </p:sp>
      <p:sp>
        <p:nvSpPr>
          <p:cNvPr id="328" name="Shape 328"/>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endParaRPr/>
          </a:p>
        </p:txBody>
      </p:sp>
      <p:sp>
        <p:nvSpPr>
          <p:cNvPr id="329" name="Shape 329" descr="Created with Coach's Eye. Try it out: http://www.coachseye.com" title="Fitnessgram Sit and Reach Test">
            <a:hlinkClick r:id="rId3"/>
          </p:cNvPr>
          <p:cNvSpPr/>
          <p:nvPr/>
        </p:nvSpPr>
        <p:spPr>
          <a:xfrm>
            <a:off x="1071050" y="1528233"/>
            <a:ext cx="7248224" cy="4572000"/>
          </a:xfrm>
          <a:prstGeom prst="rect">
            <a:avLst/>
          </a:prstGeom>
          <a:blipFill>
            <a:blip r:embed="rId4">
              <a:alphaModFix/>
            </a:blip>
            <a:stretch>
              <a:fillRect/>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173F80"/>
                </a:solidFill>
                <a:latin typeface="Calibri"/>
                <a:ea typeface="Calibri"/>
                <a:cs typeface="Calibri"/>
                <a:sym typeface="Calibri"/>
              </a:rPr>
              <a:t>8 Steps of Health-Related Fitness</a:t>
            </a:r>
          </a:p>
        </p:txBody>
      </p:sp>
      <p:pic>
        <p:nvPicPr>
          <p:cNvPr id="336" name="Shape 336"/>
          <p:cNvPicPr preferRelativeResize="0">
            <a:picLocks noGrp="1"/>
          </p:cNvPicPr>
          <p:nvPr>
            <p:ph type="body" idx="1"/>
          </p:nvPr>
        </p:nvPicPr>
        <p:blipFill rotWithShape="1">
          <a:blip r:embed="rId3">
            <a:alphaModFix/>
          </a:blip>
          <a:srcRect l="-38582" r="-38582"/>
          <a:stretch/>
        </p:blipFill>
        <p:spPr>
          <a:xfrm>
            <a:off x="457200" y="1371600"/>
            <a:ext cx="8229600" cy="42671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Activity: 8 Step Process Movement</a:t>
            </a:r>
          </a:p>
        </p:txBody>
      </p:sp>
      <p:sp>
        <p:nvSpPr>
          <p:cNvPr id="343" name="Shape 343"/>
          <p:cNvSpPr txBox="1">
            <a:spLocks noGrp="1"/>
          </p:cNvSpPr>
          <p:nvPr>
            <p:ph type="body" idx="1"/>
          </p:nvPr>
        </p:nvSpPr>
        <p:spPr>
          <a:xfrm>
            <a:off x="685800" y="1371600"/>
            <a:ext cx="79247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Complete the President’s Youth Fitness self- assessment checklist</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After completing your checklist; form a group of four and share one technique that you currently use with your group.</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As I pass a ball around the room, say your technique and perform a movement to demonstrate your skills.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 8 Step Puzzle</a:t>
            </a:r>
          </a:p>
        </p:txBody>
      </p:sp>
      <p:sp>
        <p:nvSpPr>
          <p:cNvPr id="350" name="Shape 350"/>
          <p:cNvSpPr txBox="1">
            <a:spLocks noGrp="1"/>
          </p:cNvSpPr>
          <p:nvPr>
            <p:ph type="body" idx="1"/>
          </p:nvPr>
        </p:nvSpPr>
        <p:spPr>
          <a:xfrm>
            <a:off x="685800" y="1371600"/>
            <a:ext cx="7924799" cy="403860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Stay with your group of 4-6</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Open the envelope</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Place the health-related fitness steps in order of the 8 step model</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Look at the grade bands of steps (K-5, 6-8, 9-12) and arrange the puzzle in order (Elementary, Middle, and High School).</a:t>
            </a:r>
          </a:p>
          <a:p>
            <a:pPr marL="0" marR="0" lvl="0" indent="0" algn="l" rtl="0">
              <a:spcBef>
                <a:spcPts val="120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a:p>
            <a:pPr marL="0" marR="0" lvl="0" indent="0" algn="l" rtl="0">
              <a:spcBef>
                <a:spcPts val="1200"/>
              </a:spcBef>
              <a:spcAft>
                <a:spcPts val="0"/>
              </a:spcAft>
              <a:buClr>
                <a:srgbClr val="173F80"/>
              </a:buClr>
              <a:buSzPct val="25000"/>
              <a:buFont typeface="Arial"/>
              <a:buNone/>
            </a:pPr>
            <a:r>
              <a:rPr lang="en-US" sz="2600" b="0" i="0" u="none" strike="noStrike" cap="none">
                <a:solidFill>
                  <a:srgbClr val="173F80"/>
                </a:solidFill>
                <a:latin typeface="Calibri"/>
                <a:ea typeface="Calibri"/>
                <a:cs typeface="Calibri"/>
                <a:sym typeface="Calibri"/>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 8 Step Puzzle Processing</a:t>
            </a:r>
          </a:p>
        </p:txBody>
      </p:sp>
      <p:sp>
        <p:nvSpPr>
          <p:cNvPr id="357" name="Shape 357"/>
          <p:cNvSpPr txBox="1">
            <a:spLocks noGrp="1"/>
          </p:cNvSpPr>
          <p:nvPr>
            <p:ph type="body" idx="1"/>
          </p:nvPr>
        </p:nvSpPr>
        <p:spPr>
          <a:xfrm>
            <a:off x="685800" y="1371600"/>
            <a:ext cx="7924799" cy="4038601"/>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173F80"/>
              </a:buClr>
              <a:buSzPct val="100000"/>
              <a:buFont typeface="Calibri"/>
              <a:buAutoNum type="arabicPeriod"/>
            </a:pPr>
            <a:r>
              <a:rPr lang="en-US" sz="2600" b="0" i="0" u="none" strike="noStrike" cap="none">
                <a:solidFill>
                  <a:srgbClr val="173F80"/>
                </a:solidFill>
                <a:latin typeface="Calibri"/>
                <a:ea typeface="Calibri"/>
                <a:cs typeface="Calibri"/>
                <a:sym typeface="Calibri"/>
              </a:rPr>
              <a:t>Check your answers with the key and make any       needed changes. </a:t>
            </a:r>
          </a:p>
          <a:p>
            <a:pPr marL="514350" marR="0" lvl="0" indent="-514350" algn="l" rtl="0">
              <a:spcBef>
                <a:spcPts val="1200"/>
              </a:spcBef>
              <a:spcAft>
                <a:spcPts val="0"/>
              </a:spcAft>
              <a:buClr>
                <a:srgbClr val="173F80"/>
              </a:buClr>
              <a:buSzPct val="100000"/>
              <a:buFont typeface="Calibri"/>
              <a:buAutoNum type="arabicPeriod"/>
            </a:pPr>
            <a:r>
              <a:rPr lang="en-US" sz="2600" b="0" i="0" u="none" strike="noStrike" cap="none">
                <a:solidFill>
                  <a:srgbClr val="173F80"/>
                </a:solidFill>
                <a:latin typeface="Calibri"/>
                <a:ea typeface="Calibri"/>
                <a:cs typeface="Calibri"/>
                <a:sym typeface="Calibri"/>
              </a:rPr>
              <a:t>What do you notice about the progression through the grade spans?</a:t>
            </a:r>
          </a:p>
          <a:p>
            <a:pPr marL="514350" marR="0" lvl="0" indent="-514350" algn="l" rtl="0">
              <a:spcBef>
                <a:spcPts val="1200"/>
              </a:spcBef>
              <a:spcAft>
                <a:spcPts val="0"/>
              </a:spcAft>
              <a:buClr>
                <a:srgbClr val="173F80"/>
              </a:buClr>
              <a:buSzPct val="100000"/>
              <a:buFont typeface="Arial"/>
              <a:buAutoNum type="arabicPeriod"/>
            </a:pPr>
            <a:r>
              <a:rPr lang="en-US" sz="2600" b="0" i="0" u="none" strike="noStrike" cap="none">
                <a:solidFill>
                  <a:srgbClr val="173F80"/>
                </a:solidFill>
                <a:latin typeface="Calibri"/>
                <a:ea typeface="Calibri"/>
                <a:cs typeface="Calibri"/>
                <a:sym typeface="Calibri"/>
              </a:rPr>
              <a:t>If a student went through the PYFP Program in grades K-12 at your school or district, what could you see them doing after high school with the knowledge and skills that they attained?</a:t>
            </a:r>
          </a:p>
          <a:p>
            <a:pPr marL="514350" marR="0" lvl="0" indent="-514350" algn="l" rtl="0">
              <a:spcBef>
                <a:spcPts val="120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Stepping it Up</a:t>
            </a:r>
          </a:p>
        </p:txBody>
      </p:sp>
      <p:sp>
        <p:nvSpPr>
          <p:cNvPr id="365" name="Shape 365"/>
          <p:cNvSpPr txBox="1">
            <a:spLocks noGrp="1"/>
          </p:cNvSpPr>
          <p:nvPr>
            <p:ph type="body" idx="1"/>
          </p:nvPr>
        </p:nvSpPr>
        <p:spPr>
          <a:xfrm>
            <a:off x="685800" y="1371600"/>
            <a:ext cx="7924799" cy="403860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Move to the activity area (gym)</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Find a friend and walk clockwise</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Discuss how you teach fitness education concepts in your classes</a:t>
            </a:r>
          </a:p>
          <a:p>
            <a:pPr marL="0" marR="0" lvl="0" indent="0" algn="l" rtl="0">
              <a:spcBef>
                <a:spcPts val="120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a:p>
            <a:pPr marL="0" marR="0" lvl="0" indent="0" algn="l" rtl="0">
              <a:spcBef>
                <a:spcPts val="120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 Stretch Break</a:t>
            </a:r>
          </a:p>
        </p:txBody>
      </p:sp>
      <p:sp>
        <p:nvSpPr>
          <p:cNvPr id="373" name="Shape 373"/>
          <p:cNvSpPr txBox="1">
            <a:spLocks noGrp="1"/>
          </p:cNvSpPr>
          <p:nvPr>
            <p:ph type="body" idx="1"/>
          </p:nvPr>
        </p:nvSpPr>
        <p:spPr>
          <a:xfrm>
            <a:off x="685800" y="1371600"/>
            <a:ext cx="7924799" cy="4038601"/>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173F80"/>
              </a:buClr>
              <a:buSzPct val="100000"/>
              <a:buFont typeface="Calibri"/>
              <a:buNone/>
            </a:pPr>
            <a:endParaRPr sz="2600" b="0" i="0" u="none" strike="noStrike" cap="none">
              <a:solidFill>
                <a:srgbClr val="173F80"/>
              </a:solidFill>
              <a:latin typeface="Calibri"/>
              <a:ea typeface="Calibri"/>
              <a:cs typeface="Calibri"/>
              <a:sym typeface="Calibri"/>
            </a:endParaRPr>
          </a:p>
          <a:p>
            <a:pPr marL="514350" marR="0" lvl="0" indent="-514350" algn="l" rtl="0">
              <a:spcBef>
                <a:spcPts val="120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p:txBody>
      </p:sp>
      <p:sp>
        <p:nvSpPr>
          <p:cNvPr id="374" name="Shape 374"/>
          <p:cNvSpPr txBox="1"/>
          <p:nvPr/>
        </p:nvSpPr>
        <p:spPr>
          <a:xfrm>
            <a:off x="990600" y="1905000"/>
            <a:ext cx="7391399" cy="95410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a:solidFill>
                  <a:srgbClr val="002060"/>
                </a:solidFill>
                <a:latin typeface="Calibri"/>
                <a:ea typeface="Calibri"/>
                <a:cs typeface="Calibri"/>
                <a:sym typeface="Calibri"/>
              </a:rPr>
              <a:t>When you come back, please bring your notebook with you to the activity area.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74637"/>
            <a:ext cx="8458200"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Step 1 Fitness Concepts</a:t>
            </a:r>
          </a:p>
        </p:txBody>
      </p:sp>
      <p:sp>
        <p:nvSpPr>
          <p:cNvPr id="382" name="Shape 382"/>
          <p:cNvSpPr txBox="1">
            <a:spLocks noGrp="1"/>
          </p:cNvSpPr>
          <p:nvPr>
            <p:ph type="body" idx="1"/>
          </p:nvPr>
        </p:nvSpPr>
        <p:spPr>
          <a:xfrm>
            <a:off x="685800" y="1371600"/>
            <a:ext cx="7924799" cy="40386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a:p>
            <a:pPr marL="0" marR="0" lvl="0" indent="0" algn="l" rtl="0">
              <a:spcBef>
                <a:spcPts val="1200"/>
              </a:spcBef>
              <a:spcAft>
                <a:spcPts val="0"/>
              </a:spcAft>
              <a:buClr>
                <a:srgbClr val="173F80"/>
              </a:buClr>
              <a:buSzPct val="25000"/>
              <a:buFont typeface="Arial"/>
              <a:buNone/>
            </a:pPr>
            <a:r>
              <a:rPr lang="en-US" sz="2600" b="0" i="0" u="none" strike="noStrike" cap="none">
                <a:solidFill>
                  <a:srgbClr val="173F80"/>
                </a:solidFill>
                <a:latin typeface="Calibri"/>
                <a:ea typeface="Calibri"/>
                <a:cs typeface="Calibri"/>
                <a:sym typeface="Calibri"/>
              </a:rPr>
              <a:t>Discuss the fitness concepts with your table.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Fitness Concepts Step 1</a:t>
            </a:r>
          </a:p>
        </p:txBody>
      </p:sp>
      <p:sp>
        <p:nvSpPr>
          <p:cNvPr id="389" name="Shape 389"/>
          <p:cNvSpPr txBox="1">
            <a:spLocks noGrp="1"/>
          </p:cNvSpPr>
          <p:nvPr>
            <p:ph type="body" idx="1"/>
          </p:nvPr>
        </p:nvSpPr>
        <p:spPr>
          <a:xfrm>
            <a:off x="609600" y="1447800"/>
            <a:ext cx="79247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p:txBody>
      </p:sp>
      <p:graphicFrame>
        <p:nvGraphicFramePr>
          <p:cNvPr id="390" name="Shape 390"/>
          <p:cNvGraphicFramePr/>
          <p:nvPr/>
        </p:nvGraphicFramePr>
        <p:xfrm>
          <a:off x="685800" y="228600"/>
          <a:ext cx="8077200" cy="5105400"/>
        </p:xfrm>
        <a:graphic>
          <a:graphicData uri="http://schemas.openxmlformats.org/drawingml/2006/table">
            <a:tbl>
              <a:tblPr>
                <a:noFill/>
                <a:tableStyleId>{977382A5-B995-4EE8-9877-E942FE6823F8}</a:tableStyleId>
              </a:tblPr>
              <a:tblGrid>
                <a:gridCol w="2057400">
                  <a:extLst>
                    <a:ext uri="{9D8B030D-6E8A-4147-A177-3AD203B41FA5}">
                      <a16:colId xmlns:a16="http://schemas.microsoft.com/office/drawing/2014/main" val="20000"/>
                    </a:ext>
                  </a:extLst>
                </a:gridCol>
                <a:gridCol w="1900250">
                  <a:extLst>
                    <a:ext uri="{9D8B030D-6E8A-4147-A177-3AD203B41FA5}">
                      <a16:colId xmlns:a16="http://schemas.microsoft.com/office/drawing/2014/main" val="20001"/>
                    </a:ext>
                  </a:extLst>
                </a:gridCol>
                <a:gridCol w="2535225">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tblGrid>
              <a:tr h="670075">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1" u="none" strike="noStrike" cap="none">
                          <a:solidFill>
                            <a:srgbClr val="FFFFFF"/>
                          </a:solidFill>
                          <a:latin typeface="Calibri"/>
                          <a:ea typeface="Calibri"/>
                          <a:cs typeface="Calibri"/>
                          <a:sym typeface="Calibri"/>
                        </a:rPr>
                        <a:t>Step 1: Fitness Concepts </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Examples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Assessment</a:t>
                      </a:r>
                    </a:p>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43532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1" u="none" strike="noStrike" cap="none">
                          <a:solidFill>
                            <a:srgbClr val="000000"/>
                          </a:solidFill>
                          <a:latin typeface="Calibri"/>
                          <a:ea typeface="Calibri"/>
                          <a:cs typeface="Calibri"/>
                          <a:sym typeface="Calibri"/>
                        </a:rPr>
                        <a:t>The knowledge base.  What students need to know about fitness to complete/ participate in the other steps.</a:t>
                      </a:r>
                    </a:p>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Health-Related and Skill Related Exercise Hunt Elementary</a:t>
                      </a:r>
                    </a:p>
                    <a:p>
                      <a:pPr marL="342900" marR="0" lvl="0" indent="-342900" algn="l" rtl="0">
                        <a:lnSpc>
                          <a:spcPct val="100000"/>
                        </a:lnSpc>
                        <a:spcBef>
                          <a:spcPts val="0"/>
                        </a:spcBef>
                        <a:spcAft>
                          <a:spcPts val="0"/>
                        </a:spcAft>
                        <a:buClr>
                          <a:schemeClr val="dk1"/>
                        </a:buClr>
                        <a:buSzPct val="100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 Components of Fitness Tabata or WOD (Secondary)</a:t>
                      </a: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100000"/>
                        <a:buFont typeface="Calibri"/>
                        <a:buAutoNum type="arabicPeriod"/>
                      </a:pPr>
                      <a:r>
                        <a:rPr lang="en-US" sz="1600" b="0" i="0" u="none" strike="noStrike" cap="none">
                          <a:solidFill>
                            <a:srgbClr val="000000"/>
                          </a:solidFill>
                          <a:latin typeface="Calibri"/>
                          <a:ea typeface="Calibri"/>
                          <a:cs typeface="Calibri"/>
                          <a:sym typeface="Calibri"/>
                        </a:rPr>
                        <a:t>Name the activity components of the Hunt: if it is an aerobic component run in place, if it is a muscular-strength or endurance component move your muscles.  If it is a flexibility activity</a:t>
                      </a:r>
                    </a:p>
                    <a:p>
                      <a:pPr marL="342900" marR="0" lvl="0" indent="-342900" algn="l" rtl="0">
                        <a:lnSpc>
                          <a:spcPct val="100000"/>
                        </a:lnSpc>
                        <a:spcBef>
                          <a:spcPts val="0"/>
                        </a:spcBef>
                        <a:spcAft>
                          <a:spcPts val="0"/>
                        </a:spcAft>
                        <a:buClr>
                          <a:srgbClr val="000000"/>
                        </a:buClr>
                        <a:buSzPct val="100000"/>
                        <a:buFont typeface="Calibri"/>
                        <a:buAutoNum type="arabicPeriod"/>
                      </a:pPr>
                      <a:r>
                        <a:rPr lang="en-US" sz="1600" b="0" i="0" u="none" strike="noStrike" cap="none">
                          <a:solidFill>
                            <a:srgbClr val="000000"/>
                          </a:solidFill>
                          <a:latin typeface="Calibri"/>
                          <a:ea typeface="Calibri"/>
                          <a:cs typeface="Calibri"/>
                          <a:sym typeface="Calibri"/>
                        </a:rPr>
                        <a:t>Discuss in your group how could you increase the intensity of the WOD for each of the three components?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1. Word Bank Sheet</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2. Poster: HRF components</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3. Exercise Hunt Task Cards- on for each group of 6</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4. WOD/Tabata Workout Task Card-place one on walls in 8 places. </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Interval 20 seconds music, 10 second rest for 2 minutes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graphicFrame>
        <p:nvGraphicFramePr>
          <p:cNvPr id="410" name="Shape 410"/>
          <p:cNvGraphicFramePr/>
          <p:nvPr/>
        </p:nvGraphicFramePr>
        <p:xfrm>
          <a:off x="4724400" y="1133770"/>
          <a:ext cx="2406925" cy="3305200"/>
        </p:xfrm>
        <a:graphic>
          <a:graphicData uri="http://schemas.openxmlformats.org/drawingml/2006/table">
            <a:tbl>
              <a:tblPr>
                <a:noFill/>
                <a:tableStyleId>{977382A5-B995-4EE8-9877-E942FE6823F8}</a:tableStyleId>
              </a:tblPr>
              <a:tblGrid>
                <a:gridCol w="2406925">
                  <a:extLst>
                    <a:ext uri="{9D8B030D-6E8A-4147-A177-3AD203B41FA5}">
                      <a16:colId xmlns:a16="http://schemas.microsoft.com/office/drawing/2014/main" val="20000"/>
                    </a:ext>
                  </a:extLst>
                </a:gridCol>
              </a:tblGrid>
              <a:tr h="3305200">
                <a:tc>
                  <a:txBody>
                    <a:bodyPr/>
                    <a:lstStyle/>
                    <a:p>
                      <a:pPr marL="0" marR="0" lvl="0" indent="0" algn="l" rtl="0">
                        <a:spcBef>
                          <a:spcPts val="0"/>
                        </a:spcBef>
                        <a:spcAft>
                          <a:spcPts val="0"/>
                        </a:spcAft>
                        <a:buSzPct val="25000"/>
                        <a:buNone/>
                      </a:pPr>
                      <a:r>
                        <a:rPr lang="en-US" sz="1200" b="1" u="none" strike="noStrike" cap="none">
                          <a:latin typeface="Calibri"/>
                          <a:ea typeface="Calibri"/>
                          <a:cs typeface="Calibri"/>
                          <a:sym typeface="Calibri"/>
                        </a:rPr>
                        <a:t>E:4 corners task cards</a:t>
                      </a:r>
                    </a:p>
                    <a:p>
                      <a:pPr marL="0" marR="0" lvl="0" indent="0" algn="l" rtl="0">
                        <a:spcBef>
                          <a:spcPts val="0"/>
                        </a:spcBef>
                        <a:spcAft>
                          <a:spcPts val="0"/>
                        </a:spcAft>
                        <a:buSzPct val="25000"/>
                        <a:buNone/>
                      </a:pPr>
                      <a:r>
                        <a:rPr lang="en-US" sz="1200" b="1" u="none" strike="noStrike" cap="none">
                          <a:latin typeface="Calibri"/>
                          <a:ea typeface="Calibri"/>
                          <a:cs typeface="Calibri"/>
                          <a:sym typeface="Calibri"/>
                        </a:rPr>
                        <a:t>S: Tried it, want to Try it, with a friend, not sure task cards</a:t>
                      </a:r>
                    </a:p>
                    <a:p>
                      <a:pPr marL="0" marR="0" lvl="0" indent="0" algn="l" rtl="0">
                        <a:spcBef>
                          <a:spcPts val="0"/>
                        </a:spcBef>
                        <a:spcAft>
                          <a:spcPts val="0"/>
                        </a:spcAft>
                        <a:buSzPct val="25000"/>
                        <a:buNone/>
                      </a:pPr>
                      <a:r>
                        <a:rPr lang="en-US" sz="1200" b="1" u="none" strike="noStrike" cap="none">
                          <a:latin typeface="Calibri"/>
                          <a:ea typeface="Calibri"/>
                          <a:cs typeface="Calibri"/>
                          <a:sym typeface="Calibri"/>
                        </a:rPr>
                        <a:t>Warm up cool down cues card</a:t>
                      </a:r>
                    </a:p>
                  </a:txBody>
                  <a:tcPr marL="68575" marR="68575" marT="0" marB="0">
                    <a:lnL w="12700" cap="flat" cmpd="sng">
                      <a:solidFill>
                        <a:srgbClr val="BDD6EE"/>
                      </a:solidFill>
                      <a:prstDash val="solid"/>
                      <a:round/>
                      <a:headEnd type="none" w="med" len="med"/>
                      <a:tailEnd type="none" w="med" len="med"/>
                    </a:lnL>
                    <a:lnR w="12700" cap="flat" cmpd="sng">
                      <a:solidFill>
                        <a:srgbClr val="BDD6EE"/>
                      </a:solidFill>
                      <a:prstDash val="solid"/>
                      <a:round/>
                      <a:headEnd type="none" w="med" len="med"/>
                      <a:tailEnd type="none" w="med" len="med"/>
                    </a:lnR>
                    <a:lnT w="12700" cap="flat" cmpd="sng">
                      <a:solidFill>
                        <a:srgbClr val="BDD6EE"/>
                      </a:solidFill>
                      <a:prstDash val="solid"/>
                      <a:round/>
                      <a:headEnd type="none" w="med" len="med"/>
                      <a:tailEnd type="none" w="med" len="med"/>
                    </a:lnT>
                    <a:lnB w="19050" cap="flat" cmpd="sng">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411" name="Shape 411"/>
          <p:cNvGraphicFramePr/>
          <p:nvPr/>
        </p:nvGraphicFramePr>
        <p:xfrm>
          <a:off x="609600" y="106680"/>
          <a:ext cx="8077200" cy="5120660"/>
        </p:xfrm>
        <a:graphic>
          <a:graphicData uri="http://schemas.openxmlformats.org/drawingml/2006/table">
            <a:tbl>
              <a:tblPr>
                <a:noFill/>
                <a:tableStyleId>{977382A5-B995-4EE8-9877-E942FE6823F8}</a:tableStyleId>
              </a:tblPr>
              <a:tblGrid>
                <a:gridCol w="2057400">
                  <a:extLst>
                    <a:ext uri="{9D8B030D-6E8A-4147-A177-3AD203B41FA5}">
                      <a16:colId xmlns:a16="http://schemas.microsoft.com/office/drawing/2014/main" val="20000"/>
                    </a:ext>
                  </a:extLst>
                </a:gridCol>
                <a:gridCol w="1900250">
                  <a:extLst>
                    <a:ext uri="{9D8B030D-6E8A-4147-A177-3AD203B41FA5}">
                      <a16:colId xmlns:a16="http://schemas.microsoft.com/office/drawing/2014/main" val="20001"/>
                    </a:ext>
                  </a:extLst>
                </a:gridCol>
                <a:gridCol w="2535225">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tblGrid>
              <a:tr h="583725">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1" u="none" strike="noStrike" cap="none">
                          <a:solidFill>
                            <a:srgbClr val="FFFFFF"/>
                          </a:solidFill>
                          <a:latin typeface="Calibri"/>
                          <a:ea typeface="Calibri"/>
                          <a:cs typeface="Calibri"/>
                          <a:sym typeface="Calibri"/>
                        </a:rPr>
                        <a:t>Step 2:  Student Preparation</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Examples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Assessment</a:t>
                      </a:r>
                    </a:p>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79525">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Preparatory phase for safe activity and performing activity in and out of school </a:t>
                      </a:r>
                    </a:p>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Includes: </a:t>
                      </a:r>
                    </a:p>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Why is conditioning important</a:t>
                      </a:r>
                    </a:p>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Which activities develop which part of fitness?</a:t>
                      </a:r>
                    </a:p>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Why is it important that you warm up and cool down?</a:t>
                      </a:r>
                    </a:p>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spcAft>
                          <a:spcPts val="0"/>
                        </a:spcAft>
                        <a:buSzPct val="25000"/>
                        <a:buNone/>
                      </a:pPr>
                      <a:r>
                        <a:rPr lang="en-US" sz="1600" b="0" u="none" strike="noStrike" cap="none">
                          <a:latin typeface="Calibri"/>
                          <a:ea typeface="Calibri"/>
                          <a:cs typeface="Calibri"/>
                          <a:sym typeface="Calibri"/>
                        </a:rPr>
                        <a:t>E. Warm Up Cool Down Cues 4 Corners</a:t>
                      </a:r>
                    </a:p>
                    <a:p>
                      <a:pPr marL="0" marR="0" lvl="0" indent="0" algn="l" rtl="0">
                        <a:spcBef>
                          <a:spcPts val="0"/>
                        </a:spcBef>
                        <a:spcAft>
                          <a:spcPts val="0"/>
                        </a:spcAft>
                        <a:buSzPct val="25000"/>
                        <a:buNone/>
                      </a:pPr>
                      <a:endParaRPr sz="1600" b="0" u="none" strike="noStrike" cap="none">
                        <a:latin typeface="Calibri"/>
                        <a:ea typeface="Calibri"/>
                        <a:cs typeface="Calibri"/>
                        <a:sym typeface="Calibri"/>
                      </a:endParaRPr>
                    </a:p>
                    <a:p>
                      <a:pPr marL="0" marR="0" lvl="0" indent="0" algn="l" rtl="0">
                        <a:spcBef>
                          <a:spcPts val="0"/>
                        </a:spcBef>
                        <a:spcAft>
                          <a:spcPts val="0"/>
                        </a:spcAft>
                        <a:buSzPct val="25000"/>
                        <a:buNone/>
                      </a:pPr>
                      <a:r>
                        <a:rPr lang="en-US" sz="1600" b="0" u="none" strike="noStrike" cap="none">
                          <a:latin typeface="Calibri"/>
                          <a:ea typeface="Calibri"/>
                          <a:cs typeface="Calibri"/>
                          <a:sym typeface="Calibri"/>
                        </a:rPr>
                        <a:t>S: Activities Inside and Outside of PE Warm  Up</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spcAft>
                          <a:spcPts val="0"/>
                        </a:spcAft>
                        <a:buSzPct val="25000"/>
                        <a:buNone/>
                      </a:pPr>
                      <a:r>
                        <a:rPr lang="en-US" sz="1600" b="0" u="none" strike="noStrike" cap="none">
                          <a:latin typeface="Calibri"/>
                          <a:ea typeface="Calibri"/>
                          <a:cs typeface="Calibri"/>
                          <a:sym typeface="Calibri"/>
                        </a:rPr>
                        <a:t> E: tell partner four components of a warm- up and cool down</a:t>
                      </a:r>
                    </a:p>
                    <a:p>
                      <a:pPr marL="0" marR="0" lvl="0" indent="0" algn="l" rtl="0">
                        <a:spcBef>
                          <a:spcPts val="0"/>
                        </a:spcBef>
                        <a:spcAft>
                          <a:spcPts val="0"/>
                        </a:spcAft>
                        <a:buSzPct val="25000"/>
                        <a:buNone/>
                      </a:pPr>
                      <a:endParaRPr sz="1600" b="0" u="none" strike="noStrike" cap="none">
                        <a:latin typeface="Calibri"/>
                        <a:ea typeface="Calibri"/>
                        <a:cs typeface="Calibri"/>
                        <a:sym typeface="Calibri"/>
                      </a:endParaRPr>
                    </a:p>
                    <a:p>
                      <a:pPr marL="0" marR="0" lvl="0" indent="0" algn="l" rtl="0">
                        <a:spcBef>
                          <a:spcPts val="0"/>
                        </a:spcBef>
                        <a:spcAft>
                          <a:spcPts val="0"/>
                        </a:spcAft>
                        <a:buSzPct val="25000"/>
                        <a:buNone/>
                      </a:pPr>
                      <a:r>
                        <a:rPr lang="en-US" sz="1600" b="0" u="none" strike="noStrike" cap="none">
                          <a:latin typeface="Calibri"/>
                          <a:ea typeface="Calibri"/>
                          <a:cs typeface="Calibri"/>
                          <a:sym typeface="Calibri"/>
                        </a:rPr>
                        <a:t>C: choose a new activity to try and log activity</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spcAft>
                          <a:spcPts val="0"/>
                        </a:spcAft>
                        <a:buSzPct val="25000"/>
                        <a:buNone/>
                      </a:pPr>
                      <a:r>
                        <a:rPr lang="en-US" sz="1600" b="0" u="none" strike="noStrike" cap="none">
                          <a:latin typeface="Calibri"/>
                          <a:ea typeface="Calibri"/>
                          <a:cs typeface="Calibri"/>
                          <a:sym typeface="Calibri"/>
                        </a:rPr>
                        <a:t>E:4 corners task cards</a:t>
                      </a:r>
                    </a:p>
                    <a:p>
                      <a:pPr marL="0" marR="0" lvl="0" indent="0" algn="l" rtl="0">
                        <a:spcBef>
                          <a:spcPts val="0"/>
                        </a:spcBef>
                        <a:spcAft>
                          <a:spcPts val="0"/>
                        </a:spcAft>
                        <a:buSzPct val="25000"/>
                        <a:buNone/>
                      </a:pPr>
                      <a:r>
                        <a:rPr lang="en-US" sz="1600" b="0" u="none" strike="noStrike" cap="none">
                          <a:latin typeface="Calibri"/>
                          <a:ea typeface="Calibri"/>
                          <a:cs typeface="Calibri"/>
                          <a:sym typeface="Calibri"/>
                        </a:rPr>
                        <a:t>S: Tried it, want to Try it, with a friend, not sure task cards</a:t>
                      </a:r>
                    </a:p>
                    <a:p>
                      <a:pPr marL="0" marR="0" lvl="0" indent="0" algn="l" rtl="0">
                        <a:spcBef>
                          <a:spcPts val="0"/>
                        </a:spcBef>
                        <a:spcAft>
                          <a:spcPts val="0"/>
                        </a:spcAft>
                        <a:buSzPct val="25000"/>
                        <a:buNone/>
                      </a:pPr>
                      <a:r>
                        <a:rPr lang="en-US" sz="1600" b="0" u="none" strike="noStrike" cap="none">
                          <a:latin typeface="Calibri"/>
                          <a:ea typeface="Calibri"/>
                          <a:cs typeface="Calibri"/>
                          <a:sym typeface="Calibri"/>
                        </a:rPr>
                        <a:t>Warm up cool down cues card</a:t>
                      </a:r>
                    </a:p>
                    <a:p>
                      <a:pPr marL="0" marR="0" lvl="0" indent="0" algn="l" rtl="0">
                        <a:spcBef>
                          <a:spcPts val="0"/>
                        </a:spcBef>
                        <a:spcAft>
                          <a:spcPts val="0"/>
                        </a:spcAft>
                        <a:buSzPct val="25000"/>
                        <a:buNone/>
                      </a:pPr>
                      <a:r>
                        <a:rPr lang="en-US" sz="1600" b="0" u="none" strike="noStrike" cap="none">
                          <a:latin typeface="Calibri"/>
                          <a:ea typeface="Calibri"/>
                          <a:cs typeface="Calibri"/>
                          <a:sym typeface="Calibri"/>
                        </a:rPr>
                        <a:t>PE letter to parents</a:t>
                      </a:r>
                    </a:p>
                    <a:p>
                      <a:pPr marL="0" marR="0" lvl="0" indent="0" algn="l" rtl="0">
                        <a:spcBef>
                          <a:spcPts val="0"/>
                        </a:spcBef>
                        <a:spcAft>
                          <a:spcPts val="0"/>
                        </a:spcAft>
                        <a:buSzPct val="25000"/>
                        <a:buNone/>
                      </a:pPr>
                      <a:r>
                        <a:rPr lang="en-US" sz="1600" b="0" u="none" strike="noStrike" cap="none">
                          <a:latin typeface="Calibri"/>
                          <a:ea typeface="Calibri"/>
                          <a:cs typeface="Calibri"/>
                          <a:sym typeface="Calibri"/>
                        </a:rPr>
                        <a:t>Activity chart and log</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PYFP </a:t>
            </a:r>
            <a:r>
              <a:rPr lang="en-US" sz="4000" b="1" i="0" u="none" strike="noStrike" cap="none">
                <a:solidFill>
                  <a:srgbClr val="FF0000"/>
                </a:solidFill>
                <a:latin typeface="Calibri"/>
                <a:ea typeface="Calibri"/>
                <a:cs typeface="Calibri"/>
                <a:sym typeface="Calibri"/>
              </a:rPr>
              <a:t>Minute to Win It</a:t>
            </a:r>
          </a:p>
        </p:txBody>
      </p:sp>
      <p:sp>
        <p:nvSpPr>
          <p:cNvPr id="119" name="Shape 119"/>
          <p:cNvSpPr txBox="1">
            <a:spLocks noGrp="1"/>
          </p:cNvSpPr>
          <p:nvPr>
            <p:ph type="body" idx="1"/>
          </p:nvPr>
        </p:nvSpPr>
        <p:spPr>
          <a:xfrm>
            <a:off x="685800" y="1371600"/>
            <a:ext cx="7924799" cy="403860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At your table or in a group of 4, write down everything that you know about the Presidential Youth Fitness Program and /or the 8 Step Fitness Education Process.</a:t>
            </a:r>
          </a:p>
          <a:p>
            <a:pPr marL="342900" marR="0" lvl="0" indent="-342900" algn="l" rtl="0">
              <a:spcBef>
                <a:spcPts val="120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Activity: Jigsaw</a:t>
            </a:r>
          </a:p>
        </p:txBody>
      </p:sp>
      <p:sp>
        <p:nvSpPr>
          <p:cNvPr id="397" name="Shape 397"/>
          <p:cNvSpPr txBox="1">
            <a:spLocks noGrp="1"/>
          </p:cNvSpPr>
          <p:nvPr>
            <p:ph type="body" idx="1"/>
          </p:nvPr>
        </p:nvSpPr>
        <p:spPr>
          <a:xfrm>
            <a:off x="685800" y="1371600"/>
            <a:ext cx="7924799" cy="4038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Assign group members a number 1 through 6 </a:t>
            </a:r>
          </a:p>
          <a:p>
            <a:pPr marL="742950" marR="0" lvl="1" indent="-285750" algn="l" rtl="0">
              <a:spcBef>
                <a:spcPts val="800"/>
              </a:spcBef>
              <a:spcAft>
                <a:spcPts val="0"/>
              </a:spcAft>
              <a:buClr>
                <a:srgbClr val="173F80"/>
              </a:buClr>
              <a:buSzPct val="100000"/>
              <a:buFont typeface="Noto Sans Symbols"/>
              <a:buChar char="✓"/>
            </a:pPr>
            <a:r>
              <a:rPr lang="en-US" sz="2200" b="0" i="0" u="none" strike="noStrike" cap="none">
                <a:solidFill>
                  <a:srgbClr val="173F80"/>
                </a:solidFill>
                <a:latin typeface="Calibri"/>
                <a:ea typeface="Calibri"/>
                <a:cs typeface="Calibri"/>
                <a:sym typeface="Calibri"/>
              </a:rPr>
              <a:t>Group 1- read step 2</a:t>
            </a:r>
          </a:p>
          <a:p>
            <a:pPr marL="742950" marR="0" lvl="1" indent="-285750" algn="l" rtl="0">
              <a:spcBef>
                <a:spcPts val="800"/>
              </a:spcBef>
              <a:spcAft>
                <a:spcPts val="0"/>
              </a:spcAft>
              <a:buClr>
                <a:srgbClr val="173F80"/>
              </a:buClr>
              <a:buSzPct val="100000"/>
              <a:buFont typeface="Noto Sans Symbols"/>
              <a:buChar char="✓"/>
            </a:pPr>
            <a:r>
              <a:rPr lang="en-US" sz="2200" b="0" i="0" u="none" strike="noStrike" cap="none">
                <a:solidFill>
                  <a:srgbClr val="173F80"/>
                </a:solidFill>
                <a:latin typeface="Calibri"/>
                <a:ea typeface="Calibri"/>
                <a:cs typeface="Calibri"/>
                <a:sym typeface="Calibri"/>
              </a:rPr>
              <a:t>Group 2- read step 3</a:t>
            </a:r>
          </a:p>
          <a:p>
            <a:pPr marL="742950" marR="0" lvl="1" indent="-285750" algn="l" rtl="0">
              <a:spcBef>
                <a:spcPts val="800"/>
              </a:spcBef>
              <a:spcAft>
                <a:spcPts val="0"/>
              </a:spcAft>
              <a:buClr>
                <a:srgbClr val="173F80"/>
              </a:buClr>
              <a:buSzPct val="100000"/>
              <a:buFont typeface="Noto Sans Symbols"/>
              <a:buChar char="✓"/>
            </a:pPr>
            <a:r>
              <a:rPr lang="en-US" sz="2200" b="0" i="0" u="none" strike="noStrike" cap="none">
                <a:solidFill>
                  <a:srgbClr val="173F80"/>
                </a:solidFill>
                <a:latin typeface="Calibri"/>
                <a:ea typeface="Calibri"/>
                <a:cs typeface="Calibri"/>
                <a:sym typeface="Calibri"/>
              </a:rPr>
              <a:t>Group 3- read step 4</a:t>
            </a:r>
          </a:p>
          <a:p>
            <a:pPr marL="742950" marR="0" lvl="1" indent="-285750" algn="l" rtl="0">
              <a:spcBef>
                <a:spcPts val="800"/>
              </a:spcBef>
              <a:spcAft>
                <a:spcPts val="0"/>
              </a:spcAft>
              <a:buClr>
                <a:srgbClr val="173F80"/>
              </a:buClr>
              <a:buSzPct val="100000"/>
              <a:buFont typeface="Noto Sans Symbols"/>
              <a:buChar char="✓"/>
            </a:pPr>
            <a:r>
              <a:rPr lang="en-US" sz="2200" b="0" i="0" u="none" strike="noStrike" cap="none">
                <a:solidFill>
                  <a:srgbClr val="173F80"/>
                </a:solidFill>
                <a:latin typeface="Calibri"/>
                <a:ea typeface="Calibri"/>
                <a:cs typeface="Calibri"/>
                <a:sym typeface="Calibri"/>
              </a:rPr>
              <a:t>Group 4- read step 5</a:t>
            </a:r>
          </a:p>
          <a:p>
            <a:pPr marL="742950" marR="0" lvl="1" indent="-285750" algn="l" rtl="0">
              <a:spcBef>
                <a:spcPts val="800"/>
              </a:spcBef>
              <a:spcAft>
                <a:spcPts val="0"/>
              </a:spcAft>
              <a:buClr>
                <a:srgbClr val="173F80"/>
              </a:buClr>
              <a:buSzPct val="100000"/>
              <a:buFont typeface="Noto Sans Symbols"/>
              <a:buChar char="✓"/>
            </a:pPr>
            <a:r>
              <a:rPr lang="en-US" sz="2200" b="0" i="0" u="none" strike="noStrike" cap="none">
                <a:solidFill>
                  <a:srgbClr val="173F80"/>
                </a:solidFill>
                <a:latin typeface="Calibri"/>
                <a:ea typeface="Calibri"/>
                <a:cs typeface="Calibri"/>
                <a:sym typeface="Calibri"/>
              </a:rPr>
              <a:t>Group 5- read step 6</a:t>
            </a:r>
          </a:p>
          <a:p>
            <a:pPr marL="742950" marR="0" lvl="1" indent="-285750" algn="l" rtl="0">
              <a:spcBef>
                <a:spcPts val="800"/>
              </a:spcBef>
              <a:spcAft>
                <a:spcPts val="0"/>
              </a:spcAft>
              <a:buClr>
                <a:srgbClr val="173F80"/>
              </a:buClr>
              <a:buSzPct val="100000"/>
              <a:buFont typeface="Noto Sans Symbols"/>
              <a:buChar char="✓"/>
            </a:pPr>
            <a:r>
              <a:rPr lang="en-US" sz="2200" b="0" i="0" u="none" strike="noStrike" cap="none">
                <a:solidFill>
                  <a:srgbClr val="173F80"/>
                </a:solidFill>
                <a:latin typeface="Calibri"/>
                <a:ea typeface="Calibri"/>
                <a:cs typeface="Calibri"/>
                <a:sym typeface="Calibri"/>
              </a:rPr>
              <a:t>Group 6- read step 7-8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Activity: Jigsaw</a:t>
            </a:r>
          </a:p>
        </p:txBody>
      </p:sp>
      <p:sp>
        <p:nvSpPr>
          <p:cNvPr id="404" name="Shape 404"/>
          <p:cNvSpPr txBox="1">
            <a:spLocks noGrp="1"/>
          </p:cNvSpPr>
          <p:nvPr>
            <p:ph type="body" idx="1"/>
          </p:nvPr>
        </p:nvSpPr>
        <p:spPr>
          <a:xfrm>
            <a:off x="685800" y="1371600"/>
            <a:ext cx="79247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Move to your assigned number around the room.</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Read your step and discuss the content as a group. Be prepared to teach your step to the large group.</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Practice leading one example and the assessment using the resources provided.</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Teach your step to the large group.</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Process out with the large group.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Fitness Concepts Step 1</a:t>
            </a:r>
          </a:p>
        </p:txBody>
      </p:sp>
      <p:sp>
        <p:nvSpPr>
          <p:cNvPr id="418" name="Shape 418"/>
          <p:cNvSpPr txBox="1">
            <a:spLocks noGrp="1"/>
          </p:cNvSpPr>
          <p:nvPr>
            <p:ph type="body" idx="1"/>
          </p:nvPr>
        </p:nvSpPr>
        <p:spPr>
          <a:xfrm>
            <a:off x="609600" y="1447800"/>
            <a:ext cx="79247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25000"/>
              <a:buFont typeface="Arial"/>
              <a:buNone/>
            </a:pPr>
            <a:r>
              <a:rPr lang="en-US" sz="2600" b="0" i="0" u="none" strike="noStrike" cap="none">
                <a:solidFill>
                  <a:srgbClr val="173F80"/>
                </a:solidFill>
                <a:latin typeface="Calibri"/>
                <a:ea typeface="Calibri"/>
                <a:cs typeface="Calibri"/>
                <a:sym typeface="Calibri"/>
              </a:rPr>
              <a:t>S</a:t>
            </a:r>
          </a:p>
        </p:txBody>
      </p:sp>
      <p:graphicFrame>
        <p:nvGraphicFramePr>
          <p:cNvPr id="419" name="Shape 419"/>
          <p:cNvGraphicFramePr/>
          <p:nvPr/>
        </p:nvGraphicFramePr>
        <p:xfrm>
          <a:off x="457200" y="152400"/>
          <a:ext cx="8077200" cy="5120660"/>
        </p:xfrm>
        <a:graphic>
          <a:graphicData uri="http://schemas.openxmlformats.org/drawingml/2006/table">
            <a:tbl>
              <a:tblPr>
                <a:noFill/>
                <a:tableStyleId>{977382A5-B995-4EE8-9877-E942FE6823F8}</a:tableStyleId>
              </a:tblPr>
              <a:tblGrid>
                <a:gridCol w="2057400">
                  <a:extLst>
                    <a:ext uri="{9D8B030D-6E8A-4147-A177-3AD203B41FA5}">
                      <a16:colId xmlns:a16="http://schemas.microsoft.com/office/drawing/2014/main" val="20000"/>
                    </a:ext>
                  </a:extLst>
                </a:gridCol>
                <a:gridCol w="1900250">
                  <a:extLst>
                    <a:ext uri="{9D8B030D-6E8A-4147-A177-3AD203B41FA5}">
                      <a16:colId xmlns:a16="http://schemas.microsoft.com/office/drawing/2014/main" val="20001"/>
                    </a:ext>
                  </a:extLst>
                </a:gridCol>
                <a:gridCol w="2535225">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tblGrid>
              <a:tr h="590550">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1" u="none" strike="noStrike" cap="none">
                          <a:solidFill>
                            <a:srgbClr val="FFFFFF"/>
                          </a:solidFill>
                          <a:latin typeface="Calibri"/>
                          <a:ea typeface="Calibri"/>
                          <a:cs typeface="Calibri"/>
                          <a:sym typeface="Calibri"/>
                        </a:rPr>
                        <a:t>Step 3:  Practice Procedures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Examples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Assessment</a:t>
                      </a:r>
                    </a:p>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Resources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33850">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Opportunity for students to learn about fitness assessments and PRACTICE prior to assessing</a:t>
                      </a:r>
                    </a:p>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Includes: </a:t>
                      </a:r>
                    </a:p>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Why the test is important</a:t>
                      </a:r>
                    </a:p>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What the test measures</a:t>
                      </a:r>
                    </a:p>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How to properly perform the assessment</a:t>
                      </a:r>
                      <a:r>
                        <a:rPr lang="en-US" sz="1800" b="0" i="1" u="none" strike="noStrike" cap="none">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K-3 PYFP Fitness Club Cues</a:t>
                      </a:r>
                    </a:p>
                    <a:p>
                      <a:pPr marL="342900" marR="0" lvl="0" indent="-342900" algn="l" rtl="0">
                        <a:lnSpc>
                          <a:spcPct val="100000"/>
                        </a:lnSpc>
                        <a:spcBef>
                          <a:spcPts val="0"/>
                        </a:spcBef>
                        <a:spcAft>
                          <a:spcPts val="0"/>
                        </a:spcAft>
                        <a:buClr>
                          <a:schemeClr val="dk1"/>
                        </a:buClr>
                        <a:buSzPct val="100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Secondary Soccer Skill PACER</a:t>
                      </a: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E: Teacher Observation</a:t>
                      </a:r>
                    </a:p>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S:  Exit slip PACER protocol</a:t>
                      </a:r>
                    </a:p>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 Write down the directions of how to do the PACER correctly to a new student and tell them what do you do when you miss two times.)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100000"/>
                        <a:buFont typeface="Calibri"/>
                        <a:buAutoNum type="arabicPeriod"/>
                      </a:pPr>
                      <a:r>
                        <a:rPr lang="en-US" sz="1600" b="0" i="0" u="none" strike="noStrike" cap="none">
                          <a:solidFill>
                            <a:srgbClr val="000000"/>
                          </a:solidFill>
                          <a:latin typeface="Calibri"/>
                          <a:ea typeface="Calibri"/>
                          <a:cs typeface="Calibri"/>
                          <a:sym typeface="Calibri"/>
                        </a:rPr>
                        <a:t>PYFP Fitness Club Cues</a:t>
                      </a:r>
                    </a:p>
                    <a:p>
                      <a:pPr marL="342900" marR="0" lvl="0" indent="-342900" algn="l" rtl="0">
                        <a:lnSpc>
                          <a:spcPct val="100000"/>
                        </a:lnSpc>
                        <a:spcBef>
                          <a:spcPts val="0"/>
                        </a:spcBef>
                        <a:spcAft>
                          <a:spcPts val="0"/>
                        </a:spcAft>
                        <a:buClr>
                          <a:srgbClr val="000000"/>
                        </a:buClr>
                        <a:buSzPct val="100000"/>
                        <a:buFont typeface="Calibri"/>
                        <a:buAutoNum type="arabicPeriod"/>
                      </a:pPr>
                      <a:r>
                        <a:rPr lang="en-US" sz="1600" b="0" i="0" u="none" strike="noStrike" cap="none">
                          <a:solidFill>
                            <a:srgbClr val="000000"/>
                          </a:solidFill>
                          <a:latin typeface="Calibri"/>
                          <a:ea typeface="Calibri"/>
                          <a:cs typeface="Calibri"/>
                          <a:sym typeface="Calibri"/>
                        </a:rPr>
                        <a:t>FitnessGram Videos</a:t>
                      </a:r>
                    </a:p>
                    <a:p>
                      <a:pPr marL="342900" marR="0" lvl="0" indent="-342900" algn="l" rtl="0">
                        <a:lnSpc>
                          <a:spcPct val="100000"/>
                        </a:lnSpc>
                        <a:spcBef>
                          <a:spcPts val="0"/>
                        </a:spcBef>
                        <a:spcAft>
                          <a:spcPts val="0"/>
                        </a:spcAft>
                        <a:buClr>
                          <a:srgbClr val="000000"/>
                        </a:buClr>
                        <a:buSzPct val="100000"/>
                        <a:buFont typeface="Calibri"/>
                        <a:buAutoNum type="arabicPeriod"/>
                      </a:pPr>
                      <a:r>
                        <a:rPr lang="en-US" sz="1600" b="0" i="0" u="none" strike="noStrike" cap="none">
                          <a:solidFill>
                            <a:srgbClr val="000000"/>
                          </a:solidFill>
                          <a:latin typeface="Calibri"/>
                          <a:ea typeface="Calibri"/>
                          <a:cs typeface="Calibri"/>
                          <a:sym typeface="Calibri"/>
                        </a:rPr>
                        <a:t>Testing Tips</a:t>
                      </a:r>
                    </a:p>
                    <a:p>
                      <a:pPr marL="342900" marR="0" lvl="0" indent="-342900" algn="l" rtl="0">
                        <a:lnSpc>
                          <a:spcPct val="100000"/>
                        </a:lnSpc>
                        <a:spcBef>
                          <a:spcPts val="0"/>
                        </a:spcBef>
                        <a:spcAft>
                          <a:spcPts val="0"/>
                        </a:spcAft>
                        <a:buClr>
                          <a:srgbClr val="000000"/>
                        </a:buClr>
                        <a:buSzPct val="100000"/>
                        <a:buFont typeface="Calibri"/>
                        <a:buAutoNum type="arabicPeriod"/>
                      </a:pPr>
                      <a:r>
                        <a:rPr lang="en-US" sz="1600" b="0" i="0" u="none" strike="noStrike" cap="none">
                          <a:solidFill>
                            <a:srgbClr val="000000"/>
                          </a:solidFill>
                          <a:latin typeface="Calibri"/>
                          <a:ea typeface="Calibri"/>
                          <a:cs typeface="Calibri"/>
                          <a:sym typeface="Calibri"/>
                        </a:rPr>
                        <a:t>Station cards for FitnessGram</a:t>
                      </a:r>
                    </a:p>
                    <a:p>
                      <a:pPr marL="342900" marR="0" lvl="0" indent="-342900" algn="l" rtl="0">
                        <a:lnSpc>
                          <a:spcPct val="100000"/>
                        </a:lnSpc>
                        <a:spcBef>
                          <a:spcPts val="0"/>
                        </a:spcBef>
                        <a:spcAft>
                          <a:spcPts val="0"/>
                        </a:spcAft>
                        <a:buClr>
                          <a:srgbClr val="000000"/>
                        </a:buClr>
                        <a:buSzPct val="100000"/>
                        <a:buFont typeface="Calibri"/>
                        <a:buAutoNum type="arabicPeriod"/>
                      </a:pPr>
                      <a:r>
                        <a:rPr lang="en-US" sz="1600" b="0" i="0" u="none" strike="noStrike" cap="none">
                          <a:solidFill>
                            <a:srgbClr val="000000"/>
                          </a:solidFill>
                          <a:latin typeface="Calibri"/>
                          <a:ea typeface="Calibri"/>
                          <a:cs typeface="Calibri"/>
                          <a:sym typeface="Calibri"/>
                        </a:rPr>
                        <a:t>FitnessGram music CD and music system</a:t>
                      </a:r>
                    </a:p>
                    <a:p>
                      <a:pPr marL="342900" marR="0" lvl="0" indent="-342900" algn="l" rtl="0">
                        <a:lnSpc>
                          <a:spcPct val="100000"/>
                        </a:lnSpc>
                        <a:spcBef>
                          <a:spcPts val="0"/>
                        </a:spcBef>
                        <a:spcAft>
                          <a:spcPts val="0"/>
                        </a:spcAft>
                        <a:buClr>
                          <a:schemeClr val="dk1"/>
                        </a:buClr>
                        <a:buSzPct val="100000"/>
                        <a:buFont typeface="Calibri"/>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100000"/>
                        <a:buFont typeface="Calibri"/>
                        <a:buNone/>
                      </a:pPr>
                      <a:endParaRPr sz="16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Fitness Concepts Step 1</a:t>
            </a:r>
          </a:p>
        </p:txBody>
      </p:sp>
      <p:sp>
        <p:nvSpPr>
          <p:cNvPr id="426" name="Shape 426"/>
          <p:cNvSpPr txBox="1">
            <a:spLocks noGrp="1"/>
          </p:cNvSpPr>
          <p:nvPr>
            <p:ph type="body" idx="1"/>
          </p:nvPr>
        </p:nvSpPr>
        <p:spPr>
          <a:xfrm>
            <a:off x="609600" y="1128604"/>
            <a:ext cx="7924799" cy="435779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p:txBody>
      </p:sp>
      <p:graphicFrame>
        <p:nvGraphicFramePr>
          <p:cNvPr id="427" name="Shape 427"/>
          <p:cNvGraphicFramePr/>
          <p:nvPr/>
        </p:nvGraphicFramePr>
        <p:xfrm>
          <a:off x="304800" y="152400"/>
          <a:ext cx="8077200" cy="5231915"/>
        </p:xfrm>
        <a:graphic>
          <a:graphicData uri="http://schemas.openxmlformats.org/drawingml/2006/table">
            <a:tbl>
              <a:tblPr>
                <a:noFill/>
                <a:tableStyleId>{977382A5-B995-4EE8-9877-E942FE6823F8}</a:tableStyleId>
              </a:tblPr>
              <a:tblGrid>
                <a:gridCol w="2819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20875">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tblGrid>
              <a:tr h="589775">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1" u="none" strike="noStrike" cap="none">
                          <a:solidFill>
                            <a:srgbClr val="FFFFFF"/>
                          </a:solidFill>
                          <a:latin typeface="Calibri"/>
                          <a:ea typeface="Calibri"/>
                          <a:cs typeface="Calibri"/>
                          <a:sym typeface="Calibri"/>
                        </a:rPr>
                        <a:t>Step 4:   Assessment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Examples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Assessment</a:t>
                      </a:r>
                    </a:p>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Resources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591825">
                <a:tc>
                  <a:txBody>
                    <a:bodyPr/>
                    <a:lstStyle/>
                    <a:p>
                      <a:pPr marL="0" marR="0" lvl="0" indent="0" algn="l" rtl="0">
                        <a:lnSpc>
                          <a:spcPct val="100000"/>
                        </a:lnSpc>
                        <a:spcBef>
                          <a:spcPts val="0"/>
                        </a:spcBef>
                        <a:spcAft>
                          <a:spcPts val="0"/>
                        </a:spcAft>
                        <a:buClr>
                          <a:srgbClr val="000000"/>
                        </a:buClr>
                        <a:buSzPct val="25000"/>
                        <a:buFont typeface="Calibri"/>
                        <a:buNone/>
                      </a:pPr>
                      <a:r>
                        <a:rPr lang="en-US" sz="1500" b="1" i="1" u="none" strike="noStrike" cap="none">
                          <a:solidFill>
                            <a:srgbClr val="000000"/>
                          </a:solidFill>
                          <a:latin typeface="Calibri"/>
                          <a:ea typeface="Calibri"/>
                          <a:cs typeface="Calibri"/>
                          <a:sym typeface="Calibri"/>
                        </a:rPr>
                        <a:t>Actual assessment is administered and student is able to perform all fitness assessments following the assessment protocols.  </a:t>
                      </a:r>
                    </a:p>
                    <a:p>
                      <a:pPr marL="0" marR="0" lvl="0" indent="0" algn="l" rtl="0">
                        <a:lnSpc>
                          <a:spcPct val="100000"/>
                        </a:lnSpc>
                        <a:spcBef>
                          <a:spcPts val="0"/>
                        </a:spcBef>
                        <a:spcAft>
                          <a:spcPts val="0"/>
                        </a:spcAft>
                        <a:buClr>
                          <a:srgbClr val="000000"/>
                        </a:buClr>
                        <a:buSzPct val="25000"/>
                        <a:buFont typeface="Calibri"/>
                        <a:buNone/>
                      </a:pPr>
                      <a:r>
                        <a:rPr lang="en-US" sz="1500" b="1" i="1" u="none" strike="noStrike" cap="none">
                          <a:solidFill>
                            <a:srgbClr val="000000"/>
                          </a:solidFill>
                          <a:latin typeface="Calibri"/>
                          <a:ea typeface="Calibri"/>
                          <a:cs typeface="Calibri"/>
                          <a:sym typeface="Calibri"/>
                        </a:rPr>
                        <a:t>Includes:</a:t>
                      </a:r>
                    </a:p>
                    <a:p>
                      <a:pPr marL="0" marR="0" lvl="0" indent="0" algn="l" rtl="0">
                        <a:lnSpc>
                          <a:spcPct val="100000"/>
                        </a:lnSpc>
                        <a:spcBef>
                          <a:spcPts val="0"/>
                        </a:spcBef>
                        <a:spcAft>
                          <a:spcPts val="0"/>
                        </a:spcAft>
                        <a:buClr>
                          <a:srgbClr val="000000"/>
                        </a:buClr>
                        <a:buSzPct val="25000"/>
                        <a:buFont typeface="Calibri"/>
                        <a:buNone/>
                      </a:pPr>
                      <a:r>
                        <a:rPr lang="en-US" sz="1500" b="1" i="1" u="none" strike="noStrike" cap="none">
                          <a:solidFill>
                            <a:srgbClr val="000000"/>
                          </a:solidFill>
                          <a:latin typeface="Calibri"/>
                          <a:ea typeface="Calibri"/>
                          <a:cs typeface="Calibri"/>
                          <a:sym typeface="Calibri"/>
                        </a:rPr>
                        <a:t>Understanding the difference between the different types of fitness assessments (self assessment, peer assessment, institutionalized testing, physical best testing, etc.)  </a:t>
                      </a:r>
                    </a:p>
                    <a:p>
                      <a:pPr marL="0" marR="0" lvl="0" indent="0" algn="l" rtl="0">
                        <a:lnSpc>
                          <a:spcPct val="100000"/>
                        </a:lnSpc>
                        <a:spcBef>
                          <a:spcPts val="0"/>
                        </a:spcBef>
                        <a:spcAft>
                          <a:spcPts val="0"/>
                        </a:spcAft>
                        <a:buClr>
                          <a:srgbClr val="000000"/>
                        </a:buClr>
                        <a:buSzPct val="25000"/>
                        <a:buFont typeface="Calibri"/>
                        <a:buNone/>
                      </a:pPr>
                      <a:r>
                        <a:rPr lang="en-US" sz="1500" b="1" i="1" u="none" strike="noStrike" cap="none">
                          <a:solidFill>
                            <a:srgbClr val="000000"/>
                          </a:solidFill>
                          <a:latin typeface="Calibri"/>
                          <a:ea typeface="Calibri"/>
                          <a:cs typeface="Calibri"/>
                          <a:sym typeface="Calibri"/>
                        </a:rPr>
                        <a:t>Analyze Results</a:t>
                      </a:r>
                    </a:p>
                    <a:p>
                      <a:pPr marL="0" marR="0" lvl="0" indent="0" algn="l" rtl="0">
                        <a:lnSpc>
                          <a:spcPct val="100000"/>
                        </a:lnSpc>
                        <a:spcBef>
                          <a:spcPts val="0"/>
                        </a:spcBef>
                        <a:spcAft>
                          <a:spcPts val="0"/>
                        </a:spcAft>
                        <a:buClr>
                          <a:srgbClr val="000000"/>
                        </a:buClr>
                        <a:buSzPct val="25000"/>
                        <a:buFont typeface="Calibri"/>
                        <a:buNone/>
                      </a:pPr>
                      <a:r>
                        <a:rPr lang="en-US" sz="1500" b="1" i="1" u="none" strike="noStrike" cap="none">
                          <a:solidFill>
                            <a:srgbClr val="000000"/>
                          </a:solidFill>
                          <a:latin typeface="Calibri"/>
                          <a:ea typeface="Calibri"/>
                          <a:cs typeface="Calibri"/>
                          <a:sym typeface="Calibri"/>
                        </a:rPr>
                        <a:t>Students understand/analyze/interpret what their individual fitness scores mean. Includes: Ability to determine whether or not they are in the healthy fitness zone.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E. Creating a positive environment for Institutional Testing</a:t>
                      </a:r>
                    </a:p>
                    <a:p>
                      <a:pPr marL="342900" marR="0" lvl="0" indent="-34290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S: Peer Check and Interpreting Results</a:t>
                      </a: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E. Score Cards</a:t>
                      </a:r>
                    </a:p>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S: Peer Check Teacher Observation</a:t>
                      </a:r>
                    </a:p>
                    <a:p>
                      <a:pPr marL="342900" marR="0" lvl="0" indent="-342900" algn="l" rtl="0">
                        <a:lnSpc>
                          <a:spcPct val="100000"/>
                        </a:lnSpc>
                        <a:spcBef>
                          <a:spcPts val="0"/>
                        </a:spcBef>
                        <a:spcAft>
                          <a:spcPts val="0"/>
                        </a:spcAft>
                        <a:buClr>
                          <a:schemeClr val="dk1"/>
                        </a:buClr>
                        <a:buSzPct val="25000"/>
                        <a:buFont typeface="Calibri"/>
                        <a:buNone/>
                      </a:pPr>
                      <a:endParaRPr sz="16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FG station cards</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Peer checklist</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Score card</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Cones</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Tips for Success Sheet</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FG Trunk Lift Ruler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
        <p:nvSpPr>
          <p:cNvPr id="428" name="Shape 428"/>
          <p:cNvSpPr/>
          <p:nvPr/>
        </p:nvSpPr>
        <p:spPr>
          <a:xfrm>
            <a:off x="2286000" y="1582737"/>
            <a:ext cx="4572000" cy="6461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Fitness Concepts Step 1</a:t>
            </a:r>
          </a:p>
        </p:txBody>
      </p:sp>
      <p:sp>
        <p:nvSpPr>
          <p:cNvPr id="435" name="Shape 435"/>
          <p:cNvSpPr txBox="1">
            <a:spLocks noGrp="1"/>
          </p:cNvSpPr>
          <p:nvPr>
            <p:ph type="body" idx="1"/>
          </p:nvPr>
        </p:nvSpPr>
        <p:spPr>
          <a:xfrm>
            <a:off x="609600" y="1447800"/>
            <a:ext cx="79247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p:txBody>
      </p:sp>
      <p:graphicFrame>
        <p:nvGraphicFramePr>
          <p:cNvPr id="436" name="Shape 436"/>
          <p:cNvGraphicFramePr/>
          <p:nvPr/>
        </p:nvGraphicFramePr>
        <p:xfrm>
          <a:off x="228600" y="304800"/>
          <a:ext cx="8077200" cy="4876815"/>
        </p:xfrm>
        <a:graphic>
          <a:graphicData uri="http://schemas.openxmlformats.org/drawingml/2006/table">
            <a:tbl>
              <a:tblPr>
                <a:noFill/>
                <a:tableStyleId>{977382A5-B995-4EE8-9877-E942FE6823F8}</a:tableStyleId>
              </a:tblPr>
              <a:tblGrid>
                <a:gridCol w="2743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93750">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1" u="none" strike="noStrike" cap="none">
                          <a:solidFill>
                            <a:srgbClr val="FFFFFF"/>
                          </a:solidFill>
                          <a:latin typeface="Calibri"/>
                          <a:ea typeface="Calibri"/>
                          <a:cs typeface="Calibri"/>
                          <a:sym typeface="Calibri"/>
                        </a:rPr>
                        <a:t>Step 5:  Goal Setting/ Program Planning</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Examples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Assessment</a:t>
                      </a:r>
                    </a:p>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236725">
                <a:tc>
                  <a:txBody>
                    <a:bodyPr/>
                    <a:lstStyle/>
                    <a:p>
                      <a:pPr marL="0" marR="0" lvl="0" indent="0" algn="l" rtl="0">
                        <a:spcBef>
                          <a:spcPts val="0"/>
                        </a:spcBef>
                        <a:spcAft>
                          <a:spcPts val="0"/>
                        </a:spcAft>
                        <a:buSzPct val="25000"/>
                        <a:buNone/>
                      </a:pPr>
                      <a:r>
                        <a:rPr lang="en-US" sz="1600" b="1" i="1" u="none" strike="noStrike" cap="none">
                          <a:latin typeface="Calibri"/>
                          <a:ea typeface="Calibri"/>
                          <a:cs typeface="Calibri"/>
                          <a:sym typeface="Calibri"/>
                        </a:rPr>
                        <a:t>Goal Setting </a:t>
                      </a:r>
                    </a:p>
                    <a:p>
                      <a:pPr marL="0" marR="0" lvl="0" indent="0" algn="l" rtl="0">
                        <a:spcBef>
                          <a:spcPts val="0"/>
                        </a:spcBef>
                        <a:spcAft>
                          <a:spcPts val="0"/>
                        </a:spcAft>
                        <a:buSzPct val="25000"/>
                        <a:buNone/>
                      </a:pPr>
                      <a:r>
                        <a:rPr lang="en-US" sz="1600" i="1" u="none" strike="noStrike" cap="none">
                          <a:latin typeface="Calibri"/>
                          <a:ea typeface="Calibri"/>
                          <a:cs typeface="Calibri"/>
                          <a:sym typeface="Calibri"/>
                        </a:rPr>
                        <a:t>Students are able to use their individual fitness scores to set goals for personal growth and improvement.</a:t>
                      </a:r>
                    </a:p>
                    <a:p>
                      <a:pPr marL="0" marR="0" lvl="0" indent="0" algn="l" rtl="0">
                        <a:spcBef>
                          <a:spcPts val="0"/>
                        </a:spcBef>
                        <a:spcAft>
                          <a:spcPts val="0"/>
                        </a:spcAft>
                        <a:buSzPct val="25000"/>
                        <a:buNone/>
                      </a:pPr>
                      <a:r>
                        <a:rPr lang="en-US" sz="1600" b="1" i="1" u="none" strike="noStrike" cap="none">
                          <a:latin typeface="Calibri"/>
                          <a:ea typeface="Calibri"/>
                          <a:cs typeface="Calibri"/>
                          <a:sym typeface="Calibri"/>
                        </a:rPr>
                        <a:t>Program Planning </a:t>
                      </a:r>
                    </a:p>
                    <a:p>
                      <a:pPr marL="0" marR="0" lvl="0" indent="0" algn="l" rtl="0">
                        <a:spcBef>
                          <a:spcPts val="0"/>
                        </a:spcBef>
                        <a:spcAft>
                          <a:spcPts val="0"/>
                        </a:spcAft>
                        <a:buSzPct val="25000"/>
                        <a:buNone/>
                      </a:pPr>
                      <a:r>
                        <a:rPr lang="en-US" sz="1600" i="1" u="none" strike="noStrike" cap="none">
                          <a:latin typeface="Calibri"/>
                          <a:ea typeface="Calibri"/>
                          <a:cs typeface="Calibri"/>
                          <a:sym typeface="Calibri"/>
                        </a:rPr>
                        <a:t>How to create a personal  plan, including the principles of training –frequency, intensity, time, type, specificity, progression, overload.</a:t>
                      </a:r>
                    </a:p>
                    <a:p>
                      <a:pPr marL="0" marR="0" lvl="0" indent="0" algn="l" rtl="0">
                        <a:spcBef>
                          <a:spcPts val="0"/>
                        </a:spcBef>
                        <a:spcAft>
                          <a:spcPts val="0"/>
                        </a:spcAft>
                        <a:buSzPct val="25000"/>
                        <a:buNone/>
                      </a:pPr>
                      <a:r>
                        <a:rPr lang="en-US" sz="1600" i="1" u="none" strike="noStrike" cap="none">
                          <a:latin typeface="Calibri"/>
                          <a:ea typeface="Calibri"/>
                          <a:cs typeface="Calibri"/>
                          <a:sym typeface="Calibri"/>
                        </a:rPr>
                        <a:t>Activities students can do by themselves at home or in the community.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E : Goal Setting </a:t>
                      </a:r>
                    </a:p>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S:Perform and Plan Activity for Home Activity</a:t>
                      </a:r>
                    </a:p>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 </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Goal Setting </a:t>
                      </a:r>
                    </a:p>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Scoring Rubric</a:t>
                      </a:r>
                    </a:p>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 </a:t>
                      </a:r>
                    </a:p>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Goal setting activity plan</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Goal setting Elem and Secondary Example</a:t>
                      </a:r>
                    </a:p>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Tips for goal setting sheet</a:t>
                      </a:r>
                    </a:p>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Ways to log pa guide</a:t>
                      </a:r>
                    </a:p>
                    <a:p>
                      <a:pPr marL="0" marR="0" lvl="0" indent="0" algn="l" rtl="0">
                        <a:spcBef>
                          <a:spcPts val="0"/>
                        </a:spcBef>
                        <a:spcAft>
                          <a:spcPts val="0"/>
                        </a:spcAft>
                        <a:buSzPct val="25000"/>
                        <a:buNone/>
                      </a:pPr>
                      <a:r>
                        <a:rPr lang="en-US" sz="1800" b="0" u="none" strike="noStrike" cap="none">
                          <a:latin typeface="Calibri"/>
                          <a:ea typeface="Calibri"/>
                          <a:cs typeface="Calibri"/>
                          <a:sym typeface="Calibri"/>
                        </a:rPr>
                        <a:t>Calendar</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Fitness Concepts Step 1</a:t>
            </a:r>
          </a:p>
        </p:txBody>
      </p:sp>
      <p:sp>
        <p:nvSpPr>
          <p:cNvPr id="443" name="Shape 443"/>
          <p:cNvSpPr txBox="1">
            <a:spLocks noGrp="1"/>
          </p:cNvSpPr>
          <p:nvPr>
            <p:ph type="body" idx="1"/>
          </p:nvPr>
        </p:nvSpPr>
        <p:spPr>
          <a:xfrm>
            <a:off x="609600" y="1447800"/>
            <a:ext cx="79247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p:txBody>
      </p:sp>
      <p:graphicFrame>
        <p:nvGraphicFramePr>
          <p:cNvPr id="444" name="Shape 444"/>
          <p:cNvGraphicFramePr/>
          <p:nvPr/>
        </p:nvGraphicFramePr>
        <p:xfrm>
          <a:off x="533400" y="609600"/>
          <a:ext cx="8077200" cy="4438975"/>
        </p:xfrm>
        <a:graphic>
          <a:graphicData uri="http://schemas.openxmlformats.org/drawingml/2006/table">
            <a:tbl>
              <a:tblPr>
                <a:noFill/>
                <a:tableStyleId>{977382A5-B995-4EE8-9877-E942FE6823F8}</a:tableStyleId>
              </a:tblPr>
              <a:tblGrid>
                <a:gridCol w="2057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530475">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tblGrid>
              <a:tr h="1097275">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1" u="none" strike="noStrike" cap="none">
                          <a:solidFill>
                            <a:srgbClr val="FFFFFF"/>
                          </a:solidFill>
                          <a:latin typeface="Calibri"/>
                          <a:ea typeface="Calibri"/>
                          <a:cs typeface="Calibri"/>
                          <a:sym typeface="Calibri"/>
                        </a:rPr>
                        <a:t>Step 6:  Promoting Tracking</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Examples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Assessment</a:t>
                      </a:r>
                    </a:p>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41700">
                <a:tc>
                  <a:txBody>
                    <a:bodyPr/>
                    <a:lstStyle/>
                    <a:p>
                      <a:pPr marL="0" marR="0" lvl="0" indent="0" algn="l" rtl="0">
                        <a:spcBef>
                          <a:spcPts val="0"/>
                        </a:spcBef>
                        <a:spcAft>
                          <a:spcPts val="0"/>
                        </a:spcAft>
                        <a:buSzPct val="25000"/>
                        <a:buNone/>
                      </a:pPr>
                      <a:r>
                        <a:rPr lang="en-US" sz="1000" b="1" i="1" u="none" strike="noStrike" cap="none">
                          <a:latin typeface="Arial"/>
                          <a:ea typeface="Arial"/>
                          <a:cs typeface="Arial"/>
                          <a:sym typeface="Arial"/>
                        </a:rPr>
                        <a:t> </a:t>
                      </a:r>
                    </a:p>
                    <a:p>
                      <a:pPr marL="0" marR="0" lvl="0" indent="0" algn="l" rtl="0">
                        <a:spcBef>
                          <a:spcPts val="0"/>
                        </a:spcBef>
                        <a:buSzPct val="25000"/>
                        <a:buNone/>
                      </a:pPr>
                      <a:r>
                        <a:rPr lang="en-US" sz="1600" b="1" i="1" u="none" strike="noStrike" cap="none">
                          <a:solidFill>
                            <a:schemeClr val="dk1"/>
                          </a:solidFill>
                          <a:latin typeface="Calibri"/>
                          <a:ea typeface="Calibri"/>
                          <a:cs typeface="Calibri"/>
                          <a:sym typeface="Calibri"/>
                        </a:rPr>
                        <a:t>Record or log physical activity tied to their personal plan.</a:t>
                      </a:r>
                    </a:p>
                    <a:p>
                      <a:pPr marL="0" marR="0" lvl="0" indent="0" algn="l" rtl="0">
                        <a:spcBef>
                          <a:spcPts val="0"/>
                        </a:spcBef>
                        <a:spcAft>
                          <a:spcPts val="0"/>
                        </a:spcAft>
                        <a:buSzPct val="25000"/>
                        <a:buNone/>
                      </a:pPr>
                      <a:r>
                        <a:rPr lang="en-US" sz="1600" b="1" i="1">
                          <a:solidFill>
                            <a:schemeClr val="dk1"/>
                          </a:solidFill>
                          <a:latin typeface="Calibri"/>
                          <a:ea typeface="Calibri"/>
                          <a:cs typeface="Calibri"/>
                          <a:sym typeface="Calibri"/>
                        </a:rPr>
                        <a:t>Provide time during PE, recess, leisure time to participate in fun activities to achieve their personal plan/goals.</a:t>
                      </a:r>
                    </a:p>
                    <a:p>
                      <a:pPr marL="0" marR="0" lvl="0" indent="0" algn="l" rtl="0">
                        <a:spcBef>
                          <a:spcPts val="0"/>
                        </a:spcBef>
                        <a:spcAft>
                          <a:spcPts val="0"/>
                        </a:spcAft>
                        <a:buSzPct val="25000"/>
                        <a:buNone/>
                      </a:pPr>
                      <a:r>
                        <a:rPr lang="en-US" sz="1000">
                          <a:latin typeface="Arial"/>
                          <a:ea typeface="Arial"/>
                          <a:cs typeface="Arial"/>
                          <a:sym typeface="Arial"/>
                        </a:rPr>
                        <a:t> </a:t>
                      </a:r>
                    </a:p>
                    <a:p>
                      <a:pPr marL="0" marR="0" lvl="0" indent="0" algn="l" rtl="0">
                        <a:spcBef>
                          <a:spcPts val="0"/>
                        </a:spcBef>
                        <a:spcAft>
                          <a:spcPts val="0"/>
                        </a:spcAft>
                        <a:buSzPct val="25000"/>
                        <a:buNone/>
                      </a:pPr>
                      <a:r>
                        <a:rPr lang="en-US" sz="1000">
                          <a:latin typeface="Arial"/>
                          <a:ea typeface="Arial"/>
                          <a:cs typeface="Arial"/>
                          <a:sym typeface="Arial"/>
                        </a:rPr>
                        <a:t> </a:t>
                      </a:r>
                    </a:p>
                    <a:p>
                      <a:pPr marL="0" marR="0" lvl="0" indent="0" algn="l" rtl="0">
                        <a:spcBef>
                          <a:spcPts val="0"/>
                        </a:spcBef>
                        <a:spcAft>
                          <a:spcPts val="0"/>
                        </a:spcAft>
                        <a:buSzPct val="25000"/>
                        <a:buNone/>
                      </a:pPr>
                      <a:r>
                        <a:rPr lang="en-US" sz="1000" b="1" i="1">
                          <a:latin typeface="Arial"/>
                          <a:ea typeface="Arial"/>
                          <a:cs typeface="Arial"/>
                          <a:sym typeface="Arial"/>
                        </a:rPr>
                        <a:t> </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Process: PALA+</a:t>
                      </a:r>
                    </a:p>
                    <a:p>
                      <a:pPr marL="342900" marR="0" lvl="0" indent="-34290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Track It Activity</a:t>
                      </a: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8 week tracking log and awards</a:t>
                      </a:r>
                    </a:p>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Document tracking choice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 PALA+</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Tracking Examples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Fitness Concepts Step 1</a:t>
            </a:r>
          </a:p>
        </p:txBody>
      </p:sp>
      <p:sp>
        <p:nvSpPr>
          <p:cNvPr id="451" name="Shape 451"/>
          <p:cNvSpPr txBox="1">
            <a:spLocks noGrp="1"/>
          </p:cNvSpPr>
          <p:nvPr>
            <p:ph type="body" idx="1"/>
          </p:nvPr>
        </p:nvSpPr>
        <p:spPr>
          <a:xfrm>
            <a:off x="609600" y="1447800"/>
            <a:ext cx="79247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p:txBody>
      </p:sp>
      <p:graphicFrame>
        <p:nvGraphicFramePr>
          <p:cNvPr id="452" name="Shape 452"/>
          <p:cNvGraphicFramePr/>
          <p:nvPr/>
        </p:nvGraphicFramePr>
        <p:xfrm>
          <a:off x="685800" y="457200"/>
          <a:ext cx="8077200" cy="5212100"/>
        </p:xfrm>
        <a:graphic>
          <a:graphicData uri="http://schemas.openxmlformats.org/drawingml/2006/table">
            <a:tbl>
              <a:tblPr>
                <a:noFill/>
                <a:tableStyleId>{977382A5-B995-4EE8-9877-E942FE6823F8}</a:tableStyleId>
              </a:tblPr>
              <a:tblGrid>
                <a:gridCol w="2057400">
                  <a:extLst>
                    <a:ext uri="{9D8B030D-6E8A-4147-A177-3AD203B41FA5}">
                      <a16:colId xmlns:a16="http://schemas.microsoft.com/office/drawing/2014/main" val="20000"/>
                    </a:ext>
                  </a:extLst>
                </a:gridCol>
                <a:gridCol w="1900250">
                  <a:extLst>
                    <a:ext uri="{9D8B030D-6E8A-4147-A177-3AD203B41FA5}">
                      <a16:colId xmlns:a16="http://schemas.microsoft.com/office/drawing/2014/main" val="20001"/>
                    </a:ext>
                  </a:extLst>
                </a:gridCol>
                <a:gridCol w="2535225">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tblGrid>
              <a:tr h="544525">
                <a:tc>
                  <a:txBody>
                    <a:bodyPr/>
                    <a:lstStyle/>
                    <a:p>
                      <a:pPr marL="0" marR="0" lvl="0" indent="0" algn="l" rtl="0">
                        <a:lnSpc>
                          <a:spcPct val="100000"/>
                        </a:lnSpc>
                        <a:spcBef>
                          <a:spcPts val="0"/>
                        </a:spcBef>
                        <a:spcAft>
                          <a:spcPts val="0"/>
                        </a:spcAft>
                        <a:buClr>
                          <a:srgbClr val="FFFFFF"/>
                        </a:buClr>
                        <a:buSzPct val="25000"/>
                        <a:buFont typeface="Calibri"/>
                        <a:buNone/>
                      </a:pPr>
                      <a:r>
                        <a:rPr lang="en-US" sz="1200" b="1" i="1" u="none" strike="noStrike" cap="none">
                          <a:solidFill>
                            <a:srgbClr val="FFFFFF"/>
                          </a:solidFill>
                          <a:latin typeface="Calibri"/>
                          <a:ea typeface="Calibri"/>
                          <a:cs typeface="Calibri"/>
                          <a:sym typeface="Calibri"/>
                        </a:rPr>
                        <a:t>Step 7/8:  Reassessment and Refining Goals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Examples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Assessment</a:t>
                      </a:r>
                    </a:p>
                    <a:p>
                      <a:pPr marL="0" marR="0" lvl="0" indent="0" algn="l" rtl="0">
                        <a:lnSpc>
                          <a:spcPct val="100000"/>
                        </a:lnSpc>
                        <a:spcBef>
                          <a:spcPts val="0"/>
                        </a:spcBef>
                        <a:spcAft>
                          <a:spcPts val="0"/>
                        </a:spcAft>
                        <a:buClr>
                          <a:schemeClr val="dk1"/>
                        </a:buClr>
                        <a:buSzPct val="25000"/>
                        <a:buFont typeface="Calibri"/>
                        <a:buNone/>
                      </a:pPr>
                      <a:endParaRPr sz="1800" b="1" i="0" u="none" strike="noStrike" cap="none">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Resources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41700">
                <a:tc>
                  <a:txBody>
                    <a:bodyPr/>
                    <a:lstStyle/>
                    <a:p>
                      <a:pPr marL="0" marR="0" lvl="0" indent="0" algn="l" rtl="0">
                        <a:spcBef>
                          <a:spcPts val="0"/>
                        </a:spcBef>
                        <a:buSzPct val="25000"/>
                        <a:buNone/>
                      </a:pPr>
                      <a:r>
                        <a:rPr lang="en-US" sz="1400" b="1" i="1">
                          <a:solidFill>
                            <a:schemeClr val="dk1"/>
                          </a:solidFill>
                          <a:latin typeface="Calibri"/>
                          <a:ea typeface="Calibri"/>
                          <a:cs typeface="Calibri"/>
                          <a:sym typeface="Calibri"/>
                        </a:rPr>
                        <a:t>Reassessment </a:t>
                      </a:r>
                    </a:p>
                    <a:p>
                      <a:pPr marL="0" marR="0" lvl="0" indent="0" algn="l" rtl="0">
                        <a:spcBef>
                          <a:spcPts val="0"/>
                        </a:spcBef>
                        <a:buSzPct val="25000"/>
                        <a:buNone/>
                      </a:pPr>
                      <a:r>
                        <a:rPr lang="en-US" sz="1400" b="1" i="1">
                          <a:solidFill>
                            <a:schemeClr val="dk1"/>
                          </a:solidFill>
                          <a:latin typeface="Calibri"/>
                          <a:ea typeface="Calibri"/>
                          <a:cs typeface="Calibri"/>
                          <a:sym typeface="Calibri"/>
                        </a:rPr>
                        <a:t>Re-do fitness assessment periodically so students can see progress</a:t>
                      </a:r>
                    </a:p>
                    <a:p>
                      <a:pPr marL="0" marR="0" lvl="0" indent="0" algn="l" rtl="0">
                        <a:spcBef>
                          <a:spcPts val="0"/>
                        </a:spcBef>
                        <a:buSzPct val="25000"/>
                        <a:buNone/>
                      </a:pPr>
                      <a:r>
                        <a:rPr lang="en-US" sz="1400" b="1" i="1">
                          <a:solidFill>
                            <a:schemeClr val="dk1"/>
                          </a:solidFill>
                          <a:latin typeface="Calibri"/>
                          <a:ea typeface="Calibri"/>
                          <a:cs typeface="Calibri"/>
                          <a:sym typeface="Calibri"/>
                        </a:rPr>
                        <a:t>Recognize successes, improvements and achievement of goals.</a:t>
                      </a:r>
                    </a:p>
                    <a:p>
                      <a:pPr marL="0" marR="0" lvl="0" indent="0" algn="l" rtl="0">
                        <a:spcBef>
                          <a:spcPts val="0"/>
                        </a:spcBef>
                        <a:buSzPct val="25000"/>
                        <a:buNone/>
                      </a:pPr>
                      <a:r>
                        <a:rPr lang="en-US" sz="1400" b="1" i="1">
                          <a:solidFill>
                            <a:schemeClr val="dk1"/>
                          </a:solidFill>
                          <a:latin typeface="Calibri"/>
                          <a:ea typeface="Calibri"/>
                          <a:cs typeface="Calibri"/>
                          <a:sym typeface="Calibri"/>
                        </a:rPr>
                        <a:t>Show individual progress and group progress using reports</a:t>
                      </a:r>
                    </a:p>
                    <a:p>
                      <a:pPr marL="0" marR="0" lvl="0" indent="0" algn="l" rtl="0">
                        <a:spcBef>
                          <a:spcPts val="0"/>
                        </a:spcBef>
                        <a:buSzPct val="25000"/>
                        <a:buNone/>
                      </a:pPr>
                      <a:r>
                        <a:rPr lang="en-US" sz="1400" b="1" i="1">
                          <a:solidFill>
                            <a:schemeClr val="dk1"/>
                          </a:solidFill>
                          <a:latin typeface="Calibri"/>
                          <a:ea typeface="Calibri"/>
                          <a:cs typeface="Calibri"/>
                          <a:sym typeface="Calibri"/>
                        </a:rPr>
                        <a:t>Use the reassessment to revise goals, instruction (process starts over)</a:t>
                      </a:r>
                    </a:p>
                    <a:p>
                      <a:pPr marL="0" marR="0" lvl="0" indent="0" algn="l" rtl="0">
                        <a:spcBef>
                          <a:spcPts val="0"/>
                        </a:spcBef>
                        <a:buSzPct val="25000"/>
                        <a:buNone/>
                      </a:pPr>
                      <a:r>
                        <a:rPr lang="en-US" sz="1400" b="1" i="1">
                          <a:solidFill>
                            <a:schemeClr val="dk1"/>
                          </a:solidFill>
                          <a:latin typeface="Calibri"/>
                          <a:ea typeface="Calibri"/>
                          <a:cs typeface="Calibri"/>
                          <a:sym typeface="Calibri"/>
                        </a:rPr>
                        <a:t>Inform students of progress or lack thereof</a:t>
                      </a:r>
                    </a:p>
                    <a:p>
                      <a:pPr marL="0" marR="0" lvl="0" indent="0" algn="l" rtl="0">
                        <a:spcBef>
                          <a:spcPts val="0"/>
                        </a:spcBef>
                        <a:buSzPct val="25000"/>
                        <a:buNone/>
                      </a:pPr>
                      <a:r>
                        <a:rPr lang="en-US" sz="1400" b="1" i="1">
                          <a:solidFill>
                            <a:schemeClr val="dk1"/>
                          </a:solidFill>
                          <a:latin typeface="Calibri"/>
                          <a:ea typeface="Calibri"/>
                          <a:cs typeface="Calibri"/>
                          <a:sym typeface="Calibri"/>
                        </a:rPr>
                        <a:t>Empower students to take charge of their future assessments, goals and plans  to improve physical activity behavior patterns.</a:t>
                      </a:r>
                      <a:r>
                        <a:rPr lang="en-US" sz="1400" b="1" i="1" u="none" strike="noStrike" cap="none">
                          <a:solidFill>
                            <a:srgbClr val="000000"/>
                          </a:solidFill>
                          <a:latin typeface="Calibri"/>
                          <a:ea typeface="Calibri"/>
                          <a:cs typeface="Calibri"/>
                          <a:sym typeface="Calibri"/>
                        </a:rPr>
                        <a:t> </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Personal Best Days</a:t>
                      </a:r>
                    </a:p>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Self Test Stations</a:t>
                      </a:r>
                    </a:p>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Case Study</a:t>
                      </a:r>
                    </a:p>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Summer Activity Plan</a:t>
                      </a: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342900" marR="0" lvl="0" indent="-34290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Personal Responsibility  Rubric Group Project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Station Cards</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Rubric</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Short term and long term goal setting guide</a:t>
                      </a: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Case study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Stretch Break</a:t>
            </a:r>
          </a:p>
        </p:txBody>
      </p:sp>
      <p:sp>
        <p:nvSpPr>
          <p:cNvPr id="459" name="Shape 459"/>
          <p:cNvSpPr txBox="1">
            <a:spLocks noGrp="1"/>
          </p:cNvSpPr>
          <p:nvPr>
            <p:ph type="body" idx="1"/>
          </p:nvPr>
        </p:nvSpPr>
        <p:spPr>
          <a:xfrm>
            <a:off x="685800" y="1295400"/>
            <a:ext cx="7924799" cy="4876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173F80"/>
              </a:buClr>
              <a:buSzPct val="25000"/>
              <a:buFont typeface="Arial"/>
              <a:buNone/>
            </a:pPr>
            <a:endParaRPr sz="2000" b="0" i="0" u="none" strike="noStrike" cap="none">
              <a:solidFill>
                <a:srgbClr val="173F80"/>
              </a:solidFill>
              <a:latin typeface="Calibri"/>
              <a:ea typeface="Calibri"/>
              <a:cs typeface="Calibri"/>
              <a:sym typeface="Calibri"/>
            </a:endParaRPr>
          </a:p>
          <a:p>
            <a:pPr marL="0" marR="0" lvl="0" indent="0" algn="ctr" rtl="0">
              <a:spcBef>
                <a:spcPts val="1200"/>
              </a:spcBef>
              <a:spcAft>
                <a:spcPts val="0"/>
              </a:spcAft>
              <a:buClr>
                <a:srgbClr val="173F80"/>
              </a:buClr>
              <a:buSzPct val="25000"/>
              <a:buFont typeface="Arial"/>
              <a:buNone/>
            </a:pPr>
            <a:endParaRPr sz="2000" b="0" i="0" u="none" strike="noStrike" cap="none">
              <a:solidFill>
                <a:srgbClr val="173F80"/>
              </a:solidFill>
              <a:latin typeface="Calibri"/>
              <a:ea typeface="Calibri"/>
              <a:cs typeface="Calibri"/>
              <a:sym typeface="Calibri"/>
            </a:endParaRPr>
          </a:p>
          <a:p>
            <a:pPr marL="0" marR="0" lvl="0" indent="0" algn="ctr" rtl="0">
              <a:spcBef>
                <a:spcPts val="1200"/>
              </a:spcBef>
              <a:spcAft>
                <a:spcPts val="0"/>
              </a:spcAft>
              <a:buClr>
                <a:srgbClr val="173F80"/>
              </a:buClr>
              <a:buSzPct val="25000"/>
              <a:buFont typeface="Arial"/>
              <a:buNone/>
            </a:pPr>
            <a:endParaRPr sz="2000" b="0" i="0" u="none" strike="noStrike" cap="none">
              <a:solidFill>
                <a:srgbClr val="173F80"/>
              </a:solidFill>
              <a:latin typeface="Calibri"/>
              <a:ea typeface="Calibri"/>
              <a:cs typeface="Calibri"/>
              <a:sym typeface="Calibri"/>
            </a:endParaRPr>
          </a:p>
        </p:txBody>
      </p:sp>
      <p:pic>
        <p:nvPicPr>
          <p:cNvPr id="460" name="Shape 460"/>
          <p:cNvPicPr preferRelativeResize="0"/>
          <p:nvPr/>
        </p:nvPicPr>
        <p:blipFill rotWithShape="1">
          <a:blip r:embed="rId3">
            <a:alphaModFix/>
          </a:blip>
          <a:srcRect/>
          <a:stretch/>
        </p:blipFill>
        <p:spPr>
          <a:xfrm>
            <a:off x="838200" y="1981200"/>
            <a:ext cx="7766966" cy="262013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685800" y="274637"/>
            <a:ext cx="7924799" cy="42973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Moving Forward with PYFP</a:t>
            </a:r>
          </a:p>
        </p:txBody>
      </p:sp>
      <p:sp>
        <p:nvSpPr>
          <p:cNvPr id="467" name="Shape 467"/>
          <p:cNvSpPr txBox="1">
            <a:spLocks noGrp="1"/>
          </p:cNvSpPr>
          <p:nvPr>
            <p:ph type="body" idx="1"/>
          </p:nvPr>
        </p:nvSpPr>
        <p:spPr>
          <a:xfrm>
            <a:off x="685800" y="1371600"/>
            <a:ext cx="7924799" cy="403860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PYFP Resourses</a:t>
            </a:r>
          </a:p>
        </p:txBody>
      </p:sp>
      <p:sp>
        <p:nvSpPr>
          <p:cNvPr id="474" name="Shape 474"/>
          <p:cNvSpPr txBox="1">
            <a:spLocks noGrp="1"/>
          </p:cNvSpPr>
          <p:nvPr>
            <p:ph type="body" idx="1"/>
          </p:nvPr>
        </p:nvSpPr>
        <p:spPr>
          <a:xfrm>
            <a:off x="685800" y="1219200"/>
            <a:ext cx="7924799" cy="4190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Use the Checklist to guide your instruction</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Use data to guide  curricular changes in program</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Read professional development materials at pyfp.org</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Assess your students at all levels of the 8 Steps</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Recognize your students and school</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Enroll your school in LMAS </a:t>
            </a:r>
          </a:p>
          <a:p>
            <a:pPr marL="342900" marR="0" lvl="0" indent="-342900" algn="l" rtl="0">
              <a:spcBef>
                <a:spcPts val="120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Activity </a:t>
            </a:r>
            <a:br>
              <a:rPr lang="en-US" sz="4000" b="1" i="0" u="none" strike="noStrike" cap="none">
                <a:solidFill>
                  <a:srgbClr val="173F80"/>
                </a:solidFill>
                <a:latin typeface="Calibri"/>
                <a:ea typeface="Calibri"/>
                <a:cs typeface="Calibri"/>
                <a:sym typeface="Calibri"/>
              </a:rPr>
            </a:br>
            <a:r>
              <a:rPr lang="en-US" sz="4000" b="1" i="0" u="none" strike="noStrike" cap="none">
                <a:solidFill>
                  <a:srgbClr val="173F80"/>
                </a:solidFill>
                <a:latin typeface="Calibri"/>
                <a:ea typeface="Calibri"/>
                <a:cs typeface="Calibri"/>
                <a:sym typeface="Calibri"/>
              </a:rPr>
              <a:t>Find Someone Who Knows</a:t>
            </a:r>
          </a:p>
        </p:txBody>
      </p:sp>
      <p:sp>
        <p:nvSpPr>
          <p:cNvPr id="126" name="Shape 126"/>
          <p:cNvSpPr txBox="1">
            <a:spLocks noGrp="1"/>
          </p:cNvSpPr>
          <p:nvPr>
            <p:ph type="body" idx="1"/>
          </p:nvPr>
        </p:nvSpPr>
        <p:spPr>
          <a:xfrm>
            <a:off x="685800" y="1295400"/>
            <a:ext cx="7924799" cy="4876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173F80"/>
              </a:buClr>
              <a:buSzPct val="25000"/>
              <a:buFont typeface="Arial"/>
              <a:buNone/>
            </a:pPr>
            <a:endParaRPr sz="2000" b="0" i="0" u="none" strike="noStrike" cap="none">
              <a:solidFill>
                <a:srgbClr val="173F80"/>
              </a:solidFill>
              <a:latin typeface="Calibri"/>
              <a:ea typeface="Calibri"/>
              <a:cs typeface="Calibri"/>
              <a:sym typeface="Calibri"/>
            </a:endParaRPr>
          </a:p>
          <a:p>
            <a:pPr marL="0" marR="0" lvl="0" indent="0" algn="ctr" rtl="0">
              <a:spcBef>
                <a:spcPts val="1200"/>
              </a:spcBef>
              <a:spcAft>
                <a:spcPts val="0"/>
              </a:spcAft>
              <a:buClr>
                <a:srgbClr val="173F80"/>
              </a:buClr>
              <a:buSzPct val="25000"/>
              <a:buFont typeface="Arial"/>
              <a:buNone/>
            </a:pPr>
            <a:endParaRPr sz="2000" b="0" i="0" u="none" strike="noStrike" cap="none">
              <a:solidFill>
                <a:srgbClr val="173F80"/>
              </a:solidFill>
              <a:latin typeface="Calibri"/>
              <a:ea typeface="Calibri"/>
              <a:cs typeface="Calibri"/>
              <a:sym typeface="Calibri"/>
            </a:endParaRPr>
          </a:p>
          <a:p>
            <a:pPr marL="0" marR="0" lvl="0" indent="0" algn="ctr" rtl="0">
              <a:spcBef>
                <a:spcPts val="1200"/>
              </a:spcBef>
              <a:spcAft>
                <a:spcPts val="0"/>
              </a:spcAft>
              <a:buClr>
                <a:srgbClr val="173F80"/>
              </a:buClr>
              <a:buSzPct val="25000"/>
              <a:buFont typeface="Arial"/>
              <a:buNone/>
            </a:pPr>
            <a:endParaRPr sz="2000" b="0" i="0" u="none" strike="noStrike" cap="none">
              <a:solidFill>
                <a:srgbClr val="173F80"/>
              </a:solidFill>
              <a:latin typeface="Calibri"/>
              <a:ea typeface="Calibri"/>
              <a:cs typeface="Calibri"/>
              <a:sym typeface="Calibri"/>
            </a:endParaRPr>
          </a:p>
        </p:txBody>
      </p:sp>
      <p:pic>
        <p:nvPicPr>
          <p:cNvPr id="127" name="Shape 127"/>
          <p:cNvPicPr preferRelativeResize="0"/>
          <p:nvPr/>
        </p:nvPicPr>
        <p:blipFill rotWithShape="1">
          <a:blip r:embed="rId3">
            <a:alphaModFix/>
          </a:blip>
          <a:srcRect/>
          <a:stretch/>
        </p:blipFill>
        <p:spPr>
          <a:xfrm>
            <a:off x="2791058" y="1981200"/>
            <a:ext cx="3861246" cy="262013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Inappropriate Uses of FitnessGram</a:t>
            </a:r>
          </a:p>
        </p:txBody>
      </p:sp>
      <p:sp>
        <p:nvSpPr>
          <p:cNvPr id="481" name="Shape 481"/>
          <p:cNvSpPr txBox="1">
            <a:spLocks noGrp="1"/>
          </p:cNvSpPr>
          <p:nvPr>
            <p:ph type="body" idx="1"/>
          </p:nvPr>
        </p:nvSpPr>
        <p:spPr>
          <a:xfrm>
            <a:off x="685800" y="1371600"/>
            <a:ext cx="79247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25000"/>
              <a:buFont typeface="Arial"/>
              <a:buNone/>
            </a:pPr>
            <a:r>
              <a:rPr lang="en-US" sz="2600" b="0" i="0" u="none" strike="noStrike" cap="none">
                <a:solidFill>
                  <a:srgbClr val="173F80"/>
                </a:solidFill>
                <a:latin typeface="Calibri"/>
                <a:ea typeface="Calibri"/>
                <a:cs typeface="Calibri"/>
                <a:sym typeface="Calibri"/>
              </a:rPr>
              <a:t>Student fitness assessment results/scores are not: </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Used to assign a physical education grade</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Used to evaluate teacher performance</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Posted publicly nor shared except when in aggregate form and/or when confidentially communicated with student and/or parents.</a:t>
            </a:r>
          </a:p>
          <a:p>
            <a:pPr marL="0" marR="0" lvl="0" indent="0" algn="l" rtl="0">
              <a:spcBef>
                <a:spcPts val="120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Review Health Related Fitness Education Process</a:t>
            </a:r>
          </a:p>
        </p:txBody>
      </p:sp>
      <p:sp>
        <p:nvSpPr>
          <p:cNvPr id="488" name="Shape 488"/>
          <p:cNvSpPr txBox="1">
            <a:spLocks noGrp="1"/>
          </p:cNvSpPr>
          <p:nvPr>
            <p:ph type="body" idx="1"/>
          </p:nvPr>
        </p:nvSpPr>
        <p:spPr>
          <a:xfrm>
            <a:off x="685800" y="1828800"/>
            <a:ext cx="7924799" cy="3581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Return to your jigsaw groups</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What can you implement in your classes now</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Write on a sticky what you currently implement in the 8 step process or now have the ability to implement based on the information you learned today</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Group Discussion</a:t>
            </a:r>
          </a:p>
          <a:p>
            <a:pPr marL="342900" marR="0" lvl="0" indent="-342900" algn="l" rtl="0">
              <a:spcBef>
                <a:spcPts val="120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a:p>
            <a:pPr marL="0" marR="0" lvl="0" indent="0" algn="l" rtl="0">
              <a:spcBef>
                <a:spcPts val="120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Action Plan</a:t>
            </a:r>
          </a:p>
        </p:txBody>
      </p:sp>
      <p:sp>
        <p:nvSpPr>
          <p:cNvPr id="495" name="Shape 495"/>
          <p:cNvSpPr txBox="1">
            <a:spLocks noGrp="1"/>
          </p:cNvSpPr>
          <p:nvPr>
            <p:ph type="body" idx="1"/>
          </p:nvPr>
        </p:nvSpPr>
        <p:spPr>
          <a:xfrm>
            <a:off x="685800" y="1371600"/>
            <a:ext cx="7924799" cy="4038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73F80"/>
              </a:buClr>
              <a:buSzPct val="25000"/>
              <a:buFont typeface="Arial"/>
              <a:buNone/>
            </a:pPr>
            <a:endParaRPr sz="2600" b="0" i="0" u="none" strike="noStrike" cap="none">
              <a:solidFill>
                <a:srgbClr val="173F80"/>
              </a:solidFill>
              <a:latin typeface="Calibri"/>
              <a:ea typeface="Calibri"/>
              <a:cs typeface="Calibri"/>
              <a:sym typeface="Calibri"/>
            </a:endParaRP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Write on your action plan what you will do in 30 , 60, 90 days to continue to implement PYFP</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Resources to reach action plan/goals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3 Takeaways</a:t>
            </a:r>
          </a:p>
        </p:txBody>
      </p:sp>
      <p:sp>
        <p:nvSpPr>
          <p:cNvPr id="502" name="Shape 502"/>
          <p:cNvSpPr txBox="1">
            <a:spLocks noGrp="1"/>
          </p:cNvSpPr>
          <p:nvPr>
            <p:ph type="body" idx="1"/>
          </p:nvPr>
        </p:nvSpPr>
        <p:spPr>
          <a:xfrm>
            <a:off x="685800" y="1371600"/>
            <a:ext cx="79247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PYFP Checklist/8 Step Process</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How/where to get started</a:t>
            </a:r>
          </a:p>
          <a:p>
            <a:pPr marL="342900" marR="0" lvl="0" indent="-342900" algn="l" rtl="0">
              <a:spcBef>
                <a:spcPts val="1200"/>
              </a:spcBef>
              <a:spcAft>
                <a:spcPts val="0"/>
              </a:spcAft>
              <a:buClr>
                <a:srgbClr val="173F80"/>
              </a:buClr>
              <a:buSzPct val="100000"/>
              <a:buFont typeface="Arial"/>
              <a:buChar char="•"/>
            </a:pPr>
            <a:r>
              <a:rPr lang="en-US" sz="2600" b="0" i="0" u="none" strike="noStrike" cap="none">
                <a:solidFill>
                  <a:srgbClr val="173F80"/>
                </a:solidFill>
                <a:latin typeface="Calibri"/>
                <a:ea typeface="Calibri"/>
                <a:cs typeface="Calibri"/>
                <a:sym typeface="Calibri"/>
              </a:rPr>
              <a:t>CSPAP Framework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Text Placeholder 2"/>
          <p:cNvSpPr>
            <a:spLocks noGrp="1"/>
          </p:cNvSpPr>
          <p:nvPr>
            <p:ph type="body" idx="1"/>
          </p:nvPr>
        </p:nvSpPr>
        <p:spPr/>
        <p:txBody>
          <a:bodyPr/>
          <a:lstStyle/>
          <a:p>
            <a:pPr marL="165100" indent="0" algn="ctr">
              <a:buNone/>
            </a:pPr>
            <a:r>
              <a:rPr lang="en-US" sz="3200" b="1" u="sng" dirty="0"/>
              <a:t>STEP 1</a:t>
            </a:r>
          </a:p>
          <a:p>
            <a:r>
              <a:rPr lang="en-US" sz="2400" b="1" dirty="0">
                <a:solidFill>
                  <a:srgbClr val="3D464D"/>
                </a:solidFill>
                <a:hlinkClick r:id="rId3"/>
              </a:rPr>
              <a:t>Elementary FitnessGram Activity Hunt Lesson</a:t>
            </a:r>
          </a:p>
          <a:p>
            <a:r>
              <a:rPr lang="en-US" sz="2400" b="1" dirty="0">
                <a:solidFill>
                  <a:srgbClr val="3D464D"/>
                </a:solidFill>
                <a:hlinkClick r:id="rId4"/>
              </a:rPr>
              <a:t>Secondary </a:t>
            </a:r>
            <a:r>
              <a:rPr lang="en-US" sz="2400" b="1" dirty="0" err="1">
                <a:solidFill>
                  <a:srgbClr val="3D464D"/>
                </a:solidFill>
                <a:hlinkClick r:id="rId4"/>
              </a:rPr>
              <a:t>FitnessGram</a:t>
            </a:r>
            <a:r>
              <a:rPr lang="en-US" sz="2400" b="1" dirty="0">
                <a:solidFill>
                  <a:srgbClr val="3D464D"/>
                </a:solidFill>
                <a:hlinkClick r:id="rId4"/>
              </a:rPr>
              <a:t> WOD Lesson</a:t>
            </a:r>
          </a:p>
          <a:p>
            <a:r>
              <a:rPr lang="en-US" sz="2400" b="1" dirty="0">
                <a:solidFill>
                  <a:srgbClr val="3D464D"/>
                </a:solidFill>
                <a:hlinkClick r:id="rId5"/>
              </a:rPr>
              <a:t>Fitness Concept Cards</a:t>
            </a:r>
            <a:endParaRPr lang="en-US" sz="2400" b="1" dirty="0">
              <a:solidFill>
                <a:srgbClr val="3D464D"/>
              </a:solidFill>
              <a:hlinkClick r:id="rId4"/>
            </a:endParaRPr>
          </a:p>
          <a:p>
            <a:endParaRPr lang="en-US" sz="2000" dirty="0">
              <a:solidFill>
                <a:srgbClr val="3D464D"/>
              </a:solidFill>
            </a:endParaRPr>
          </a:p>
          <a:p>
            <a:endParaRPr lang="en-US" sz="3600" b="1" dirty="0"/>
          </a:p>
          <a:p>
            <a:endParaRPr lang="en-US" sz="2400" b="1" dirty="0"/>
          </a:p>
        </p:txBody>
      </p:sp>
      <p:sp>
        <p:nvSpPr>
          <p:cNvPr id="4" name="Text Placeholder 3"/>
          <p:cNvSpPr>
            <a:spLocks noGrp="1"/>
          </p:cNvSpPr>
          <p:nvPr>
            <p:ph type="body" idx="2"/>
          </p:nvPr>
        </p:nvSpPr>
        <p:spPr/>
        <p:txBody>
          <a:bodyPr/>
          <a:lstStyle/>
          <a:p>
            <a:pPr marL="165100" indent="0" algn="ctr">
              <a:buNone/>
            </a:pPr>
            <a:r>
              <a:rPr lang="en-US" sz="3200" b="1" u="sng" dirty="0"/>
              <a:t>STEP 2</a:t>
            </a:r>
          </a:p>
          <a:p>
            <a:r>
              <a:rPr lang="en-US" sz="2800" b="1" dirty="0">
                <a:hlinkClick r:id="rId6"/>
              </a:rPr>
              <a:t>My MVPA Physical Activity Log </a:t>
            </a:r>
            <a:endParaRPr lang="en-US" sz="2800" b="1" dirty="0"/>
          </a:p>
          <a:p>
            <a:r>
              <a:rPr lang="en-US" sz="2800" b="1" dirty="0">
                <a:hlinkClick r:id="rId7"/>
              </a:rPr>
              <a:t>Elementary Warm-up</a:t>
            </a:r>
            <a:endParaRPr lang="en-US" sz="2800" b="1" dirty="0"/>
          </a:p>
          <a:p>
            <a:r>
              <a:rPr lang="en-US" sz="2800" b="1" dirty="0">
                <a:hlinkClick r:id="rId8"/>
              </a:rPr>
              <a:t>Secondary Lesson</a:t>
            </a:r>
            <a:endParaRPr lang="en-US" sz="2800" b="1" dirty="0"/>
          </a:p>
        </p:txBody>
      </p:sp>
    </p:spTree>
    <p:extLst>
      <p:ext uri="{BB962C8B-B14F-4D97-AF65-F5344CB8AC3E}">
        <p14:creationId xmlns:p14="http://schemas.microsoft.com/office/powerpoint/2010/main" val="1942885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Text Placeholder 2"/>
          <p:cNvSpPr>
            <a:spLocks noGrp="1"/>
          </p:cNvSpPr>
          <p:nvPr>
            <p:ph type="body" idx="1"/>
          </p:nvPr>
        </p:nvSpPr>
        <p:spPr/>
        <p:txBody>
          <a:bodyPr/>
          <a:lstStyle/>
          <a:p>
            <a:pPr marL="165100" indent="0" algn="ctr">
              <a:buNone/>
            </a:pPr>
            <a:r>
              <a:rPr lang="en-US" sz="3200" b="1" u="sng" dirty="0"/>
              <a:t>STEP 3</a:t>
            </a:r>
          </a:p>
          <a:p>
            <a:r>
              <a:rPr lang="en-US" sz="2400" b="1" u="sng" dirty="0">
                <a:hlinkClick r:id="rId2"/>
              </a:rPr>
              <a:t>Exit Slips</a:t>
            </a:r>
            <a:endParaRPr lang="en-US" sz="2400" b="1" u="sng" dirty="0"/>
          </a:p>
          <a:p>
            <a:r>
              <a:rPr lang="en-US" sz="2400" b="1" u="sng" dirty="0">
                <a:hlinkClick r:id="rId3"/>
              </a:rPr>
              <a:t>K-3 Info Sheet</a:t>
            </a:r>
            <a:endParaRPr lang="en-US" sz="2400" b="1" u="sng" dirty="0"/>
          </a:p>
          <a:p>
            <a:r>
              <a:rPr lang="en-US" sz="2400" b="1" u="sng" dirty="0">
                <a:hlinkClick r:id="rId4"/>
              </a:rPr>
              <a:t>Peer Observation Check list</a:t>
            </a:r>
            <a:endParaRPr lang="en-US" sz="2400" b="1" u="sng" dirty="0"/>
          </a:p>
          <a:p>
            <a:endParaRPr lang="en-US" sz="2400" b="1" u="sng" dirty="0"/>
          </a:p>
        </p:txBody>
      </p:sp>
      <p:sp>
        <p:nvSpPr>
          <p:cNvPr id="4" name="Text Placeholder 3"/>
          <p:cNvSpPr>
            <a:spLocks noGrp="1"/>
          </p:cNvSpPr>
          <p:nvPr>
            <p:ph type="body" idx="2"/>
          </p:nvPr>
        </p:nvSpPr>
        <p:spPr/>
        <p:txBody>
          <a:bodyPr/>
          <a:lstStyle/>
          <a:p>
            <a:pPr marL="165100" indent="0" algn="ctr">
              <a:buNone/>
            </a:pPr>
            <a:r>
              <a:rPr lang="en-US" sz="3200" b="1" u="sng" dirty="0"/>
              <a:t>STEP 4</a:t>
            </a:r>
          </a:p>
          <a:p>
            <a:r>
              <a:rPr lang="en-US" sz="2400" b="1" u="sng" dirty="0" err="1">
                <a:hlinkClick r:id="rId5"/>
              </a:rPr>
              <a:t>FitnessGram</a:t>
            </a:r>
            <a:r>
              <a:rPr lang="en-US" sz="2400" b="1" u="sng" dirty="0">
                <a:hlinkClick r:id="rId5"/>
              </a:rPr>
              <a:t> Handout</a:t>
            </a:r>
            <a:endParaRPr lang="en-US" sz="2400" b="1" u="sng" dirty="0"/>
          </a:p>
          <a:p>
            <a:r>
              <a:rPr lang="en-US" sz="2400" b="1" u="sng" dirty="0" err="1">
                <a:hlinkClick r:id="rId6"/>
              </a:rPr>
              <a:t>FitnessGram</a:t>
            </a:r>
            <a:r>
              <a:rPr lang="en-US" sz="2400" b="1" u="sng" dirty="0">
                <a:hlinkClick r:id="rId6"/>
              </a:rPr>
              <a:t> Scoring Sheets</a:t>
            </a:r>
            <a:endParaRPr lang="en-US" sz="2400" b="1" u="sng" dirty="0"/>
          </a:p>
          <a:p>
            <a:r>
              <a:rPr lang="en-US" sz="2400" b="1" u="sng" dirty="0">
                <a:hlinkClick r:id="rId7"/>
              </a:rPr>
              <a:t>HFZ Standards</a:t>
            </a:r>
            <a:endParaRPr lang="en-US" sz="2400" b="1" u="sng" dirty="0">
              <a:hlinkClick r:id="rId8" action="ppaction://hlinkfile"/>
            </a:endParaRPr>
          </a:p>
          <a:p>
            <a:r>
              <a:rPr lang="en-US" sz="2400" b="1" u="sng" dirty="0">
                <a:hlinkClick r:id="rId9"/>
              </a:rPr>
              <a:t>Personal Fitness Records </a:t>
            </a:r>
            <a:endParaRPr lang="en-US" sz="2400" b="1" u="sng" dirty="0"/>
          </a:p>
          <a:p>
            <a:r>
              <a:rPr lang="en-US" sz="2400" b="1" u="sng" dirty="0" err="1">
                <a:hlinkClick r:id="rId10"/>
              </a:rPr>
              <a:t>FitnessGram</a:t>
            </a:r>
            <a:r>
              <a:rPr lang="en-US" sz="2400" b="1" u="sng" dirty="0">
                <a:hlinkClick r:id="rId10"/>
              </a:rPr>
              <a:t> Cards</a:t>
            </a:r>
            <a:endParaRPr lang="en-US" sz="2400" b="1" u="sng" dirty="0"/>
          </a:p>
        </p:txBody>
      </p:sp>
    </p:spTree>
    <p:extLst>
      <p:ext uri="{BB962C8B-B14F-4D97-AF65-F5344CB8AC3E}">
        <p14:creationId xmlns:p14="http://schemas.microsoft.com/office/powerpoint/2010/main" val="2439947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Text Placeholder 2"/>
          <p:cNvSpPr>
            <a:spLocks noGrp="1"/>
          </p:cNvSpPr>
          <p:nvPr>
            <p:ph type="body" idx="1"/>
          </p:nvPr>
        </p:nvSpPr>
        <p:spPr/>
        <p:txBody>
          <a:bodyPr/>
          <a:lstStyle/>
          <a:p>
            <a:pPr marL="165100" indent="0" algn="ctr">
              <a:buNone/>
            </a:pPr>
            <a:r>
              <a:rPr lang="en-US" sz="3200" b="1" u="sng" dirty="0"/>
              <a:t>STEP 5</a:t>
            </a:r>
          </a:p>
          <a:p>
            <a:r>
              <a:rPr lang="en-US" sz="2400" b="1" dirty="0">
                <a:hlinkClick r:id="rId2"/>
              </a:rPr>
              <a:t>Exercising at Home Worksheet</a:t>
            </a:r>
            <a:endParaRPr lang="en-US" sz="2400" b="1" dirty="0"/>
          </a:p>
          <a:p>
            <a:r>
              <a:rPr lang="en-US" sz="2400" b="1" dirty="0">
                <a:hlinkClick r:id="rId3"/>
              </a:rPr>
              <a:t>FITNESSGRAM Goal Setting</a:t>
            </a:r>
            <a:endParaRPr lang="en-US" sz="2400" b="1" dirty="0"/>
          </a:p>
          <a:p>
            <a:r>
              <a:rPr lang="en-US" sz="2400" b="1" u="sng" dirty="0" err="1">
                <a:hlinkClick r:id="rId4"/>
              </a:rPr>
              <a:t>Funtervals</a:t>
            </a:r>
            <a:endParaRPr lang="en-US" sz="2400" b="1" u="sng" dirty="0"/>
          </a:p>
          <a:p>
            <a:r>
              <a:rPr lang="en-US" sz="2400" b="1" u="sng" dirty="0" err="1">
                <a:hlinkClick r:id="rId5"/>
              </a:rPr>
              <a:t>Darebee</a:t>
            </a:r>
            <a:r>
              <a:rPr lang="en-US" sz="2400" b="1" u="sng" dirty="0">
                <a:hlinkClick r:id="rId5"/>
              </a:rPr>
              <a:t> Workout Cards</a:t>
            </a:r>
            <a:endParaRPr lang="en-US" sz="2400" b="1" u="sng" dirty="0"/>
          </a:p>
        </p:txBody>
      </p:sp>
      <p:sp>
        <p:nvSpPr>
          <p:cNvPr id="4" name="Text Placeholder 3"/>
          <p:cNvSpPr>
            <a:spLocks noGrp="1"/>
          </p:cNvSpPr>
          <p:nvPr>
            <p:ph type="body" idx="2"/>
          </p:nvPr>
        </p:nvSpPr>
        <p:spPr/>
        <p:txBody>
          <a:bodyPr/>
          <a:lstStyle/>
          <a:p>
            <a:pPr marL="165100" indent="0" algn="ctr">
              <a:buNone/>
            </a:pPr>
            <a:r>
              <a:rPr lang="en-US" sz="3200" b="1" u="sng" dirty="0"/>
              <a:t>STEP 6</a:t>
            </a:r>
          </a:p>
          <a:p>
            <a:r>
              <a:rPr lang="en-US" sz="2800" b="1" u="sng" dirty="0">
                <a:hlinkClick r:id="rId6"/>
              </a:rPr>
              <a:t>Personal Best Day Sheets</a:t>
            </a:r>
            <a:endParaRPr lang="en-US" sz="2800" b="1" u="sng" dirty="0"/>
          </a:p>
          <a:p>
            <a:r>
              <a:rPr lang="en-US" sz="2800" b="1" dirty="0" err="1">
                <a:hlinkClick r:id="rId7"/>
              </a:rPr>
              <a:t>Hellison’s</a:t>
            </a:r>
            <a:r>
              <a:rPr lang="en-US" sz="2800" b="1" dirty="0">
                <a:hlinkClick r:id="rId7"/>
              </a:rPr>
              <a:t> Developmental Levels</a:t>
            </a:r>
            <a:endParaRPr lang="en-US" sz="2800" b="1" dirty="0"/>
          </a:p>
          <a:p>
            <a:r>
              <a:rPr lang="en-US" sz="2800" b="1" u="sng" dirty="0">
                <a:hlinkClick r:id="rId8"/>
              </a:rPr>
              <a:t>Super Tracker</a:t>
            </a:r>
            <a:endParaRPr lang="en-US" sz="2800" b="1" u="sng" dirty="0"/>
          </a:p>
        </p:txBody>
      </p:sp>
    </p:spTree>
    <p:extLst>
      <p:ext uri="{BB962C8B-B14F-4D97-AF65-F5344CB8AC3E}">
        <p14:creationId xmlns:p14="http://schemas.microsoft.com/office/powerpoint/2010/main" val="2768423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Resources</a:t>
            </a:r>
          </a:p>
        </p:txBody>
      </p:sp>
      <p:sp>
        <p:nvSpPr>
          <p:cNvPr id="6" name="Text Placeholder 5"/>
          <p:cNvSpPr>
            <a:spLocks noGrp="1"/>
          </p:cNvSpPr>
          <p:nvPr>
            <p:ph type="body" idx="1"/>
          </p:nvPr>
        </p:nvSpPr>
        <p:spPr/>
        <p:txBody>
          <a:bodyPr/>
          <a:lstStyle/>
          <a:p>
            <a:pPr marL="165100" indent="0" algn="ctr">
              <a:buNone/>
            </a:pPr>
            <a:r>
              <a:rPr lang="en-US" sz="3200" b="1" u="sng" dirty="0"/>
              <a:t>STEP 7 &amp; 8</a:t>
            </a:r>
          </a:p>
          <a:p>
            <a:r>
              <a:rPr lang="en-US" sz="3200" b="1" dirty="0">
                <a:hlinkClick r:id="rId2"/>
              </a:rPr>
              <a:t>Short-Term Goals Versus Long-Term Goals</a:t>
            </a:r>
            <a:r>
              <a:rPr lang="en-US" sz="3200" b="1" dirty="0">
                <a:hlinkClick r:id="rId3" action="ppaction://hlinkfile"/>
              </a:rPr>
              <a:t> </a:t>
            </a:r>
            <a:endParaRPr lang="en-US" sz="3200" b="1" dirty="0"/>
          </a:p>
          <a:p>
            <a:r>
              <a:rPr lang="en-US" sz="3200" b="1" u="sng" dirty="0">
                <a:hlinkClick r:id="rId4"/>
              </a:rPr>
              <a:t>BMI Measurement In Schools</a:t>
            </a:r>
            <a:endParaRPr lang="en-US" sz="3200" b="1" u="sng" dirty="0"/>
          </a:p>
          <a:p>
            <a:r>
              <a:rPr lang="en-US" sz="3200" b="1" dirty="0">
                <a:hlinkClick r:id="rId5"/>
              </a:rPr>
              <a:t>Personal Fitness Plan</a:t>
            </a:r>
            <a:endParaRPr lang="en-US" sz="3200" b="1" dirty="0"/>
          </a:p>
          <a:p>
            <a:pPr marL="165100" indent="0">
              <a:buNone/>
            </a:pPr>
            <a:br>
              <a:rPr lang="en-US" sz="3200" dirty="0"/>
            </a:br>
            <a:endParaRPr lang="en-US" sz="3200" b="1" u="sng" dirty="0"/>
          </a:p>
        </p:txBody>
      </p:sp>
    </p:spTree>
    <p:extLst>
      <p:ext uri="{BB962C8B-B14F-4D97-AF65-F5344CB8AC3E}">
        <p14:creationId xmlns:p14="http://schemas.microsoft.com/office/powerpoint/2010/main" val="1960571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Text Placeholder 2"/>
          <p:cNvSpPr>
            <a:spLocks noGrp="1"/>
          </p:cNvSpPr>
          <p:nvPr>
            <p:ph type="body" idx="1"/>
          </p:nvPr>
        </p:nvSpPr>
        <p:spPr>
          <a:xfrm>
            <a:off x="457200" y="1609841"/>
            <a:ext cx="4038599" cy="4434839"/>
          </a:xfrm>
        </p:spPr>
        <p:txBody>
          <a:bodyPr/>
          <a:lstStyle/>
          <a:p>
            <a:r>
              <a:rPr lang="en-US" b="1" dirty="0">
                <a:hlinkClick r:id="rId2"/>
              </a:rPr>
              <a:t>Puzzle</a:t>
            </a:r>
            <a:endParaRPr lang="en-US" b="1" dirty="0"/>
          </a:p>
          <a:p>
            <a:r>
              <a:rPr lang="en-US" b="1" dirty="0">
                <a:hlinkClick r:id="rId3"/>
              </a:rPr>
              <a:t>PYFP Check List</a:t>
            </a:r>
            <a:endParaRPr lang="en-US" b="1" dirty="0"/>
          </a:p>
          <a:p>
            <a:r>
              <a:rPr lang="en-US" b="1" dirty="0">
                <a:hlinkClick r:id="rId4"/>
              </a:rPr>
              <a:t>Health Related Fitness Education Process</a:t>
            </a:r>
            <a:endParaRPr lang="en-US" b="1" dirty="0"/>
          </a:p>
          <a:p>
            <a:r>
              <a:rPr lang="en-US" b="1" dirty="0">
                <a:hlinkClick r:id="rId5"/>
              </a:rPr>
              <a:t>Grade Level Outcomes</a:t>
            </a:r>
            <a:endParaRPr lang="en-US" b="1" dirty="0"/>
          </a:p>
          <a:p>
            <a:r>
              <a:rPr lang="en-US" b="1" dirty="0">
                <a:hlinkClick r:id="rId6"/>
              </a:rPr>
              <a:t>Secondary Fitness Test Sheet</a:t>
            </a:r>
            <a:endParaRPr lang="en-US" b="1" dirty="0"/>
          </a:p>
          <a:p>
            <a:endParaRPr lang="en-US" dirty="0"/>
          </a:p>
        </p:txBody>
      </p:sp>
      <p:sp>
        <p:nvSpPr>
          <p:cNvPr id="4" name="Text Placeholder 3"/>
          <p:cNvSpPr>
            <a:spLocks noGrp="1"/>
          </p:cNvSpPr>
          <p:nvPr>
            <p:ph type="body" idx="2"/>
          </p:nvPr>
        </p:nvSpPr>
        <p:spPr>
          <a:xfrm>
            <a:off x="4648201" y="1609841"/>
            <a:ext cx="4038599" cy="4434839"/>
          </a:xfrm>
        </p:spPr>
        <p:txBody>
          <a:bodyPr/>
          <a:lstStyle/>
          <a:p>
            <a:r>
              <a:rPr lang="en-US" b="1" dirty="0">
                <a:hlinkClick r:id="rId7"/>
              </a:rPr>
              <a:t>The Essential Components of Physical Education</a:t>
            </a:r>
            <a:endParaRPr lang="en-US" b="1" dirty="0"/>
          </a:p>
          <a:p>
            <a:r>
              <a:rPr lang="en-US" b="1" dirty="0">
                <a:hlinkClick r:id="rId8"/>
              </a:rPr>
              <a:t>Activity Breaks</a:t>
            </a:r>
            <a:endParaRPr lang="en-US" b="1" dirty="0"/>
          </a:p>
          <a:p>
            <a:r>
              <a:rPr lang="en-US" b="1" dirty="0">
                <a:hlinkClick r:id="rId9"/>
              </a:rPr>
              <a:t>Health and Academic Achievement </a:t>
            </a:r>
            <a:endParaRPr lang="en-US" b="1" dirty="0"/>
          </a:p>
          <a:p>
            <a:r>
              <a:rPr lang="en-US" b="1" dirty="0">
                <a:hlinkClick r:id="rId10"/>
              </a:rPr>
              <a:t>Mission Impossible Game</a:t>
            </a:r>
            <a:endParaRPr lang="en-US" b="1" dirty="0"/>
          </a:p>
          <a:p>
            <a:pPr marL="165100" indent="0">
              <a:buNone/>
            </a:pPr>
            <a:endParaRPr lang="en-US" dirty="0"/>
          </a:p>
        </p:txBody>
      </p:sp>
    </p:spTree>
    <p:extLst>
      <p:ext uri="{BB962C8B-B14F-4D97-AF65-F5344CB8AC3E}">
        <p14:creationId xmlns:p14="http://schemas.microsoft.com/office/powerpoint/2010/main" val="912799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685800" y="274637"/>
            <a:ext cx="7924799"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Let’s Get Moving!</a:t>
            </a:r>
          </a:p>
        </p:txBody>
      </p:sp>
      <p:sp>
        <p:nvSpPr>
          <p:cNvPr id="508" name="Shape 508"/>
          <p:cNvSpPr txBox="1">
            <a:spLocks noGrp="1"/>
          </p:cNvSpPr>
          <p:nvPr>
            <p:ph type="body" idx="1"/>
          </p:nvPr>
        </p:nvSpPr>
        <p:spPr>
          <a:xfrm>
            <a:off x="685800" y="1267250"/>
            <a:ext cx="7924800" cy="42675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173F80"/>
              </a:buClr>
              <a:buSzPct val="25000"/>
              <a:buFont typeface="Arial"/>
              <a:buNone/>
            </a:pPr>
            <a:endParaRPr sz="2600" b="0" i="0" u="none" strike="noStrike" cap="none" dirty="0">
              <a:solidFill>
                <a:srgbClr val="173F80"/>
              </a:solidFill>
              <a:latin typeface="Calibri"/>
              <a:ea typeface="Calibri"/>
              <a:cs typeface="Calibri"/>
              <a:sym typeface="Calibri"/>
            </a:endParaRPr>
          </a:p>
          <a:p>
            <a:pPr marL="0" marR="0" lvl="0" indent="0" algn="ctr" rtl="0">
              <a:spcBef>
                <a:spcPts val="1200"/>
              </a:spcBef>
              <a:spcAft>
                <a:spcPts val="0"/>
              </a:spcAft>
              <a:buClr>
                <a:srgbClr val="173F80"/>
              </a:buClr>
              <a:buSzPct val="25000"/>
              <a:buFont typeface="Arial"/>
              <a:buNone/>
            </a:pPr>
            <a:r>
              <a:rPr lang="en-US" sz="1800" b="1" u="sng" dirty="0"/>
              <a:t>Contacts</a:t>
            </a:r>
          </a:p>
          <a:p>
            <a:pPr marL="0" marR="0" lvl="0" indent="0" algn="ctr" rtl="0">
              <a:spcBef>
                <a:spcPts val="1200"/>
              </a:spcBef>
              <a:spcAft>
                <a:spcPts val="0"/>
              </a:spcAft>
              <a:buClr>
                <a:srgbClr val="173F80"/>
              </a:buClr>
              <a:buSzPct val="25000"/>
              <a:buFont typeface="Arial"/>
              <a:buNone/>
            </a:pPr>
            <a:r>
              <a:rPr lang="en-US" sz="1800" b="0" i="0" u="none" strike="noStrike" cap="none" dirty="0">
                <a:solidFill>
                  <a:srgbClr val="173F80"/>
                </a:solidFill>
                <a:latin typeface="Calibri"/>
                <a:ea typeface="Calibri"/>
                <a:cs typeface="Calibri"/>
                <a:sym typeface="Calibri"/>
              </a:rPr>
              <a:t> </a:t>
            </a:r>
            <a:r>
              <a:rPr lang="en-US" sz="2000" b="0" i="0" u="none" strike="noStrike" cap="none" dirty="0">
                <a:solidFill>
                  <a:srgbClr val="173F80"/>
                </a:solidFill>
                <a:latin typeface="Calibri"/>
                <a:ea typeface="Calibri"/>
                <a:cs typeface="Calibri"/>
                <a:sym typeface="Calibri"/>
              </a:rPr>
              <a:t>Nathan Burgess: Ell-Saline Elementary </a:t>
            </a:r>
            <a:r>
              <a:rPr lang="en-US" sz="2000" b="0" i="0" u="sng" strike="noStrike" cap="none" dirty="0">
                <a:solidFill>
                  <a:schemeClr val="hlink"/>
                </a:solidFill>
                <a:latin typeface="Calibri"/>
                <a:ea typeface="Calibri"/>
                <a:cs typeface="Calibri"/>
                <a:sym typeface="Calibri"/>
                <a:hlinkClick r:id="rId3"/>
              </a:rPr>
              <a:t>nburgess@ellsaline.org</a:t>
            </a:r>
            <a:br>
              <a:rPr lang="en-US" sz="2000" b="0" i="0" u="none" strike="noStrike" cap="none" dirty="0">
                <a:solidFill>
                  <a:srgbClr val="173F80"/>
                </a:solidFill>
                <a:latin typeface="Calibri"/>
                <a:ea typeface="Calibri"/>
                <a:cs typeface="Calibri"/>
                <a:sym typeface="Calibri"/>
              </a:rPr>
            </a:br>
            <a:r>
              <a:rPr lang="en-US" sz="2000" b="0" i="0" u="none" strike="noStrike" cap="none" dirty="0">
                <a:solidFill>
                  <a:srgbClr val="173F80"/>
                </a:solidFill>
                <a:latin typeface="Calibri"/>
                <a:ea typeface="Calibri"/>
                <a:cs typeface="Calibri"/>
                <a:sym typeface="Calibri"/>
              </a:rPr>
              <a:t>Andrew Cherry: Ellinwood Grade School </a:t>
            </a:r>
            <a:r>
              <a:rPr lang="en-US" sz="2000" b="0" i="0" u="sng" strike="noStrike" cap="none" dirty="0">
                <a:solidFill>
                  <a:schemeClr val="hlink"/>
                </a:solidFill>
                <a:latin typeface="Calibri"/>
                <a:ea typeface="Calibri"/>
                <a:cs typeface="Calibri"/>
                <a:sym typeface="Calibri"/>
                <a:hlinkClick r:id="rId4"/>
              </a:rPr>
              <a:t>acherry@usd355.org</a:t>
            </a:r>
            <a:br>
              <a:rPr lang="en-US" sz="2000" b="0" i="0" u="none" strike="noStrike" cap="none" dirty="0">
                <a:solidFill>
                  <a:srgbClr val="173F80"/>
                </a:solidFill>
                <a:latin typeface="Calibri"/>
                <a:ea typeface="Calibri"/>
                <a:cs typeface="Calibri"/>
                <a:sym typeface="Calibri"/>
              </a:rPr>
            </a:br>
            <a:r>
              <a:rPr lang="en-US" sz="2000" b="0" i="0" u="none" strike="noStrike" cap="none" dirty="0">
                <a:solidFill>
                  <a:srgbClr val="173F80"/>
                </a:solidFill>
                <a:latin typeface="Calibri"/>
                <a:ea typeface="Calibri"/>
                <a:cs typeface="Calibri"/>
                <a:sym typeface="Calibri"/>
              </a:rPr>
              <a:t>Elyse Espinoza: </a:t>
            </a:r>
            <a:r>
              <a:rPr lang="en-US" sz="2000" b="0" i="0" u="none" strike="noStrike" cap="none" dirty="0" err="1">
                <a:solidFill>
                  <a:srgbClr val="173F80"/>
                </a:solidFill>
                <a:latin typeface="Calibri"/>
                <a:ea typeface="Calibri"/>
                <a:cs typeface="Calibri"/>
                <a:sym typeface="Calibri"/>
              </a:rPr>
              <a:t>Hocker</a:t>
            </a:r>
            <a:r>
              <a:rPr lang="en-US" sz="2000" b="0" i="0" u="none" strike="noStrike" cap="none" dirty="0">
                <a:solidFill>
                  <a:srgbClr val="173F80"/>
                </a:solidFill>
                <a:latin typeface="Calibri"/>
                <a:ea typeface="Calibri"/>
                <a:cs typeface="Calibri"/>
                <a:sym typeface="Calibri"/>
              </a:rPr>
              <a:t> Grove Middle School </a:t>
            </a:r>
            <a:r>
              <a:rPr lang="en-US" sz="2000" b="0" i="0" u="sng" strike="noStrike" cap="none" dirty="0">
                <a:solidFill>
                  <a:schemeClr val="hlink"/>
                </a:solidFill>
                <a:latin typeface="Calibri"/>
                <a:ea typeface="Calibri"/>
                <a:cs typeface="Calibri"/>
                <a:sym typeface="Calibri"/>
                <a:hlinkClick r:id="rId5"/>
              </a:rPr>
              <a:t>elysemespinoza@smsd.org</a:t>
            </a:r>
            <a:br>
              <a:rPr lang="en-US" sz="2000" b="0" i="0" u="none" strike="noStrike" cap="none" dirty="0">
                <a:solidFill>
                  <a:srgbClr val="173F80"/>
                </a:solidFill>
                <a:latin typeface="Calibri"/>
                <a:ea typeface="Calibri"/>
                <a:cs typeface="Calibri"/>
                <a:sym typeface="Calibri"/>
              </a:rPr>
            </a:br>
            <a:r>
              <a:rPr lang="en-US" sz="2000" b="0" i="0" u="none" strike="noStrike" cap="none" dirty="0">
                <a:solidFill>
                  <a:srgbClr val="173F80"/>
                </a:solidFill>
                <a:latin typeface="Calibri"/>
                <a:ea typeface="Calibri"/>
                <a:cs typeface="Calibri"/>
                <a:sym typeface="Calibri"/>
              </a:rPr>
              <a:t>Jayme Lindstrom: Washburn Rural Middle School </a:t>
            </a:r>
            <a:r>
              <a:rPr lang="en-US" sz="2000" b="0" i="0" u="sng" strike="noStrike" cap="none" dirty="0">
                <a:solidFill>
                  <a:schemeClr val="hlink"/>
                </a:solidFill>
                <a:latin typeface="Calibri"/>
                <a:ea typeface="Calibri"/>
                <a:cs typeface="Calibri"/>
                <a:sym typeface="Calibri"/>
                <a:hlinkClick r:id="rId6"/>
              </a:rPr>
              <a:t>lindsjay@usd437.net</a:t>
            </a:r>
            <a:br>
              <a:rPr lang="en-US" sz="2000" b="0" i="0" u="none" strike="noStrike" cap="none" dirty="0">
                <a:solidFill>
                  <a:srgbClr val="173F80"/>
                </a:solidFill>
                <a:latin typeface="Calibri"/>
                <a:ea typeface="Calibri"/>
                <a:cs typeface="Calibri"/>
                <a:sym typeface="Calibri"/>
              </a:rPr>
            </a:br>
            <a:r>
              <a:rPr lang="en-US" sz="2000" b="0" i="0" u="none" strike="noStrike" cap="none" dirty="0">
                <a:solidFill>
                  <a:srgbClr val="173F80"/>
                </a:solidFill>
                <a:latin typeface="Calibri"/>
                <a:ea typeface="Calibri"/>
                <a:cs typeface="Calibri"/>
                <a:sym typeface="Calibri"/>
              </a:rPr>
              <a:t>Tiffany </a:t>
            </a:r>
            <a:r>
              <a:rPr lang="en-US" sz="2000" b="0" i="0" u="none" strike="noStrike" cap="none" dirty="0" err="1">
                <a:solidFill>
                  <a:srgbClr val="173F80"/>
                </a:solidFill>
                <a:latin typeface="Calibri"/>
                <a:ea typeface="Calibri"/>
                <a:cs typeface="Calibri"/>
                <a:sym typeface="Calibri"/>
              </a:rPr>
              <a:t>Lippoldt</a:t>
            </a:r>
            <a:r>
              <a:rPr lang="en-US" sz="2000" b="0" i="0" u="none" strike="noStrike" cap="none" dirty="0">
                <a:solidFill>
                  <a:srgbClr val="173F80"/>
                </a:solidFill>
                <a:latin typeface="Calibri"/>
                <a:ea typeface="Calibri"/>
                <a:cs typeface="Calibri"/>
                <a:sym typeface="Calibri"/>
              </a:rPr>
              <a:t>: Skelly Elementary </a:t>
            </a:r>
            <a:r>
              <a:rPr lang="en-US" sz="2000" b="0" i="0" u="sng" strike="noStrike" cap="none" dirty="0">
                <a:solidFill>
                  <a:schemeClr val="hlink"/>
                </a:solidFill>
                <a:latin typeface="Calibri"/>
                <a:ea typeface="Calibri"/>
                <a:cs typeface="Calibri"/>
                <a:sym typeface="Calibri"/>
                <a:hlinkClick r:id="rId7"/>
              </a:rPr>
              <a:t>tjlippoldt@eldoradoschools.org</a:t>
            </a:r>
            <a:br>
              <a:rPr lang="en-US" sz="2000" b="0" i="0" u="none" strike="noStrike" cap="none" dirty="0">
                <a:solidFill>
                  <a:srgbClr val="173F80"/>
                </a:solidFill>
                <a:latin typeface="Calibri"/>
                <a:ea typeface="Calibri"/>
                <a:cs typeface="Calibri"/>
                <a:sym typeface="Calibri"/>
              </a:rPr>
            </a:br>
            <a:r>
              <a:rPr lang="en-US" sz="2000" b="0" i="0" u="none" strike="noStrike" cap="none" dirty="0" err="1">
                <a:solidFill>
                  <a:srgbClr val="173F80"/>
                </a:solidFill>
                <a:latin typeface="Calibri"/>
                <a:ea typeface="Calibri"/>
                <a:cs typeface="Calibri"/>
                <a:sym typeface="Calibri"/>
              </a:rPr>
              <a:t>Libbie</a:t>
            </a:r>
            <a:r>
              <a:rPr lang="en-US" sz="2000" b="0" i="0" u="none" strike="noStrike" cap="none" dirty="0">
                <a:solidFill>
                  <a:srgbClr val="173F80"/>
                </a:solidFill>
                <a:latin typeface="Calibri"/>
                <a:ea typeface="Calibri"/>
                <a:cs typeface="Calibri"/>
                <a:sym typeface="Calibri"/>
              </a:rPr>
              <a:t> Stover: Seitz Elementary </a:t>
            </a:r>
            <a:r>
              <a:rPr lang="en-US" sz="2000" b="0" i="0" u="sng" strike="noStrike" cap="none" dirty="0">
                <a:solidFill>
                  <a:schemeClr val="hlink"/>
                </a:solidFill>
                <a:latin typeface="Calibri"/>
                <a:ea typeface="Calibri"/>
                <a:cs typeface="Calibri"/>
                <a:sym typeface="Calibri"/>
                <a:hlinkClick r:id="rId8"/>
              </a:rPr>
              <a:t>libbiestover@gmail.com</a:t>
            </a:r>
            <a:br>
              <a:rPr lang="en-US" sz="2000" b="0" i="0" u="none" strike="noStrike" cap="none" dirty="0">
                <a:solidFill>
                  <a:srgbClr val="173F80"/>
                </a:solidFill>
                <a:latin typeface="Calibri"/>
                <a:ea typeface="Calibri"/>
                <a:cs typeface="Calibri"/>
                <a:sym typeface="Calibri"/>
              </a:rPr>
            </a:br>
            <a:r>
              <a:rPr lang="en-US" sz="2000" b="0" i="0" u="none" strike="noStrike" cap="none" dirty="0" err="1">
                <a:solidFill>
                  <a:srgbClr val="173F80"/>
                </a:solidFill>
                <a:latin typeface="Calibri"/>
                <a:ea typeface="Calibri"/>
                <a:cs typeface="Calibri"/>
                <a:sym typeface="Calibri"/>
              </a:rPr>
              <a:t>Candee</a:t>
            </a:r>
            <a:r>
              <a:rPr lang="en-US" sz="2000" b="0" i="0" u="none" strike="noStrike" cap="none" dirty="0">
                <a:solidFill>
                  <a:srgbClr val="173F80"/>
                </a:solidFill>
                <a:latin typeface="Calibri"/>
                <a:ea typeface="Calibri"/>
                <a:cs typeface="Calibri"/>
                <a:sym typeface="Calibri"/>
              </a:rPr>
              <a:t> </a:t>
            </a:r>
            <a:r>
              <a:rPr lang="en-US" sz="2000" b="0" i="0" u="none" strike="noStrike" cap="none" dirty="0" err="1">
                <a:solidFill>
                  <a:srgbClr val="173F80"/>
                </a:solidFill>
                <a:latin typeface="Calibri"/>
                <a:ea typeface="Calibri"/>
                <a:cs typeface="Calibri"/>
                <a:sym typeface="Calibri"/>
              </a:rPr>
              <a:t>Stuchlik</a:t>
            </a:r>
            <a:r>
              <a:rPr lang="en-US" sz="2000" b="0" i="0" u="none" strike="noStrike" cap="none" dirty="0">
                <a:solidFill>
                  <a:srgbClr val="173F80"/>
                </a:solidFill>
                <a:latin typeface="Calibri"/>
                <a:ea typeface="Calibri"/>
                <a:cs typeface="Calibri"/>
                <a:sym typeface="Calibri"/>
              </a:rPr>
              <a:t>: Wichita Heights High </a:t>
            </a:r>
            <a:r>
              <a:rPr lang="en-US" sz="2000" b="0" i="0" u="sng" strike="noStrike" cap="none" dirty="0">
                <a:solidFill>
                  <a:schemeClr val="hlink"/>
                </a:solidFill>
                <a:latin typeface="Calibri"/>
                <a:ea typeface="Calibri"/>
                <a:cs typeface="Calibri"/>
                <a:sym typeface="Calibri"/>
                <a:hlinkClick r:id="rId9"/>
              </a:rPr>
              <a:t>cstuchlik@usd259.net</a:t>
            </a:r>
            <a:br>
              <a:rPr lang="en-US" sz="2000" b="0" i="0" u="none" strike="noStrike" cap="none" dirty="0">
                <a:solidFill>
                  <a:srgbClr val="173F80"/>
                </a:solidFill>
                <a:latin typeface="Calibri"/>
                <a:ea typeface="Calibri"/>
                <a:cs typeface="Calibri"/>
                <a:sym typeface="Calibri"/>
              </a:rPr>
            </a:br>
            <a:r>
              <a:rPr lang="en-US" sz="2000" b="0" i="0" u="none" strike="noStrike" cap="none" dirty="0">
                <a:solidFill>
                  <a:srgbClr val="173F80"/>
                </a:solidFill>
                <a:latin typeface="Calibri"/>
                <a:ea typeface="Calibri"/>
                <a:cs typeface="Calibri"/>
                <a:sym typeface="Calibri"/>
              </a:rPr>
              <a:t>Brandon Wolff: Maize South Middle School </a:t>
            </a:r>
            <a:r>
              <a:rPr lang="en-US" sz="2000" b="0" i="0" u="sng" strike="noStrike" cap="none" dirty="0">
                <a:solidFill>
                  <a:schemeClr val="hlink"/>
                </a:solidFill>
                <a:latin typeface="Calibri"/>
                <a:ea typeface="Calibri"/>
                <a:cs typeface="Calibri"/>
                <a:sym typeface="Calibri"/>
                <a:hlinkClick r:id="rId10"/>
              </a:rPr>
              <a:t>bwolff@usd266.com</a:t>
            </a:r>
          </a:p>
          <a:p>
            <a:pPr marL="0" marR="0" lvl="0" indent="0" algn="ctr" rtl="0">
              <a:spcBef>
                <a:spcPts val="1200"/>
              </a:spcBef>
              <a:spcAft>
                <a:spcPts val="0"/>
              </a:spcAft>
              <a:buClr>
                <a:srgbClr val="173F80"/>
              </a:buClr>
              <a:buSzPct val="25000"/>
              <a:buFont typeface="Arial"/>
              <a:buNone/>
            </a:pPr>
            <a:endParaRPr sz="2600" b="0" i="0" u="none" strike="noStrike" cap="none" dirty="0">
              <a:solidFill>
                <a:srgbClr val="173F8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685800" y="274637"/>
            <a:ext cx="7924799"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Find Someone Who Knows…</a:t>
            </a:r>
          </a:p>
        </p:txBody>
      </p:sp>
      <p:sp>
        <p:nvSpPr>
          <p:cNvPr id="134" name="Shape 134"/>
          <p:cNvSpPr txBox="1">
            <a:spLocks noGrp="1"/>
          </p:cNvSpPr>
          <p:nvPr>
            <p:ph type="body" idx="1"/>
          </p:nvPr>
        </p:nvSpPr>
        <p:spPr>
          <a:xfrm>
            <a:off x="685800" y="914400"/>
            <a:ext cx="7924799" cy="5257799"/>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173F80"/>
              </a:buClr>
              <a:buSzPct val="100000"/>
              <a:buFont typeface="Calibri"/>
              <a:buAutoNum type="arabicPeriod"/>
            </a:pPr>
            <a:r>
              <a:rPr lang="en-US" sz="2400" b="0" i="0" u="none" strike="noStrike" cap="none">
                <a:solidFill>
                  <a:srgbClr val="173F80"/>
                </a:solidFill>
                <a:latin typeface="Calibri"/>
                <a:ea typeface="Calibri"/>
                <a:cs typeface="Calibri"/>
                <a:sym typeface="Calibri"/>
              </a:rPr>
              <a:t>What does PYFP stand for?</a:t>
            </a:r>
          </a:p>
          <a:p>
            <a:pPr marL="457200" marR="0" lvl="0" indent="-457200" algn="l" rtl="0">
              <a:spcBef>
                <a:spcPts val="1200"/>
              </a:spcBef>
              <a:spcAft>
                <a:spcPts val="0"/>
              </a:spcAft>
              <a:buClr>
                <a:srgbClr val="173F80"/>
              </a:buClr>
              <a:buSzPct val="100000"/>
              <a:buFont typeface="Calibri"/>
              <a:buAutoNum type="arabicPeriod"/>
            </a:pPr>
            <a:r>
              <a:rPr lang="en-US" sz="2400" b="0" i="0" u="none" strike="noStrike" cap="none">
                <a:solidFill>
                  <a:srgbClr val="173F80"/>
                </a:solidFill>
                <a:latin typeface="Calibri"/>
                <a:ea typeface="Calibri"/>
                <a:cs typeface="Calibri"/>
                <a:sym typeface="Calibri"/>
              </a:rPr>
              <a:t>Name three FitnessGram assessments?</a:t>
            </a:r>
          </a:p>
          <a:p>
            <a:pPr marL="457200" marR="0" lvl="0" indent="-457200" algn="l" rtl="0">
              <a:spcBef>
                <a:spcPts val="1200"/>
              </a:spcBef>
              <a:spcAft>
                <a:spcPts val="0"/>
              </a:spcAft>
              <a:buClr>
                <a:srgbClr val="173F80"/>
              </a:buClr>
              <a:buSzPct val="100000"/>
              <a:buFont typeface="Calibri"/>
              <a:buAutoNum type="arabicPeriod"/>
            </a:pPr>
            <a:r>
              <a:rPr lang="en-US" sz="2400" b="0" i="0" u="none" strike="noStrike" cap="none">
                <a:solidFill>
                  <a:srgbClr val="173F80"/>
                </a:solidFill>
                <a:latin typeface="Calibri"/>
                <a:ea typeface="Calibri"/>
                <a:cs typeface="Calibri"/>
                <a:sym typeface="Calibri"/>
              </a:rPr>
              <a:t>What does CSPAP stand for?</a:t>
            </a:r>
          </a:p>
          <a:p>
            <a:pPr marL="457200" marR="0" lvl="0" indent="-457200" algn="l" rtl="0">
              <a:spcBef>
                <a:spcPts val="1200"/>
              </a:spcBef>
              <a:spcAft>
                <a:spcPts val="0"/>
              </a:spcAft>
              <a:buClr>
                <a:srgbClr val="173F80"/>
              </a:buClr>
              <a:buSzPct val="100000"/>
              <a:buFont typeface="Calibri"/>
              <a:buAutoNum type="arabicPeriod"/>
            </a:pPr>
            <a:r>
              <a:rPr lang="en-US" sz="2400" b="0" i="0" u="none" strike="noStrike" cap="none">
                <a:solidFill>
                  <a:srgbClr val="173F80"/>
                </a:solidFill>
                <a:latin typeface="Calibri"/>
                <a:ea typeface="Calibri"/>
                <a:cs typeface="Calibri"/>
                <a:sym typeface="Calibri"/>
              </a:rPr>
              <a:t>How many minutes of moderate to vigorous physical activity should youth accumulate daily?</a:t>
            </a:r>
          </a:p>
          <a:p>
            <a:pPr marL="457200" marR="0" lvl="0" indent="-457200" algn="l" rtl="0">
              <a:spcBef>
                <a:spcPts val="1200"/>
              </a:spcBef>
              <a:spcAft>
                <a:spcPts val="0"/>
              </a:spcAft>
              <a:buClr>
                <a:srgbClr val="173F80"/>
              </a:buClr>
              <a:buSzPct val="100000"/>
              <a:buFont typeface="Calibri"/>
              <a:buAutoNum type="arabicPeriod"/>
            </a:pPr>
            <a:r>
              <a:rPr lang="en-US" sz="2400" b="0" i="0" u="none" strike="noStrike" cap="none">
                <a:solidFill>
                  <a:srgbClr val="173F80"/>
                </a:solidFill>
                <a:latin typeface="Calibri"/>
                <a:ea typeface="Calibri"/>
                <a:cs typeface="Calibri"/>
                <a:sym typeface="Calibri"/>
              </a:rPr>
              <a:t>What does FITT stand for?</a:t>
            </a:r>
          </a:p>
          <a:p>
            <a:pPr marL="457200" marR="0" lvl="0" indent="-457200" algn="l" rtl="0">
              <a:spcBef>
                <a:spcPts val="1200"/>
              </a:spcBef>
              <a:spcAft>
                <a:spcPts val="0"/>
              </a:spcAft>
              <a:buClr>
                <a:srgbClr val="173F80"/>
              </a:buClr>
              <a:buSzPct val="100000"/>
              <a:buFont typeface="Calibri"/>
              <a:buAutoNum type="arabicPeriod"/>
            </a:pPr>
            <a:r>
              <a:rPr lang="en-US" sz="2400" b="0" i="0" u="none" strike="noStrike" cap="none">
                <a:solidFill>
                  <a:srgbClr val="173F80"/>
                </a:solidFill>
                <a:latin typeface="Calibri"/>
                <a:ea typeface="Calibri"/>
                <a:cs typeface="Calibri"/>
                <a:sym typeface="Calibri"/>
              </a:rPr>
              <a:t>What are the five health-related fitness components?</a:t>
            </a:r>
          </a:p>
          <a:p>
            <a:pPr marL="0" marR="0" lvl="0" indent="0" algn="l" rtl="0">
              <a:spcBef>
                <a:spcPts val="1200"/>
              </a:spcBef>
              <a:spcAft>
                <a:spcPts val="0"/>
              </a:spcAft>
              <a:buClr>
                <a:srgbClr val="173F80"/>
              </a:buClr>
              <a:buSzPct val="25000"/>
              <a:buFont typeface="Arial"/>
              <a:buNone/>
            </a:pPr>
            <a:r>
              <a:rPr lang="en-US" sz="2400" b="0" i="0" u="none" strike="noStrike" cap="none">
                <a:solidFill>
                  <a:srgbClr val="173F80"/>
                </a:solidFill>
                <a:latin typeface="Calibri"/>
                <a:ea typeface="Calibri"/>
                <a:cs typeface="Calibri"/>
                <a:sym typeface="Calibri"/>
              </a:rPr>
              <a:t>	          8.  What does PALA+ stand for?</a:t>
            </a:r>
          </a:p>
          <a:p>
            <a:pPr marL="457200" marR="0" lvl="0" indent="-457200" algn="l" rtl="0">
              <a:spcBef>
                <a:spcPts val="1200"/>
              </a:spcBef>
              <a:spcAft>
                <a:spcPts val="0"/>
              </a:spcAft>
              <a:buClr>
                <a:srgbClr val="173F80"/>
              </a:buClr>
              <a:buSzPct val="100000"/>
              <a:buFont typeface="Calibri"/>
              <a:buAutoNum type="arabicPeriod"/>
            </a:pPr>
            <a:r>
              <a:rPr lang="en-US" sz="2400" b="0" i="0" u="none" strike="noStrike" cap="none">
                <a:solidFill>
                  <a:srgbClr val="173F80"/>
                </a:solidFill>
                <a:latin typeface="Calibri"/>
                <a:ea typeface="Calibri"/>
                <a:cs typeface="Calibri"/>
                <a:sym typeface="Calibri"/>
              </a:rPr>
              <a:t>                  9. What does LMAS  and PAL stand for?</a:t>
            </a:r>
          </a:p>
          <a:p>
            <a:pPr marL="457200" marR="0" lvl="0" indent="-457200" algn="l" rtl="0">
              <a:spcBef>
                <a:spcPts val="1200"/>
              </a:spcBef>
              <a:spcAft>
                <a:spcPts val="0"/>
              </a:spcAft>
              <a:buClr>
                <a:srgbClr val="173F80"/>
              </a:buClr>
              <a:buSzPct val="100000"/>
              <a:buFont typeface="Calibri"/>
              <a:buNone/>
            </a:pPr>
            <a:endParaRPr sz="2000" b="0" i="0" u="none" strike="noStrike" cap="none">
              <a:solidFill>
                <a:srgbClr val="173F80"/>
              </a:solidFill>
              <a:latin typeface="Calibri"/>
              <a:ea typeface="Calibri"/>
              <a:cs typeface="Calibri"/>
              <a:sym typeface="Calibri"/>
            </a:endParaRPr>
          </a:p>
          <a:p>
            <a:pPr marL="457200" marR="0" lvl="0" indent="-457200" algn="l" rtl="0">
              <a:spcBef>
                <a:spcPts val="1200"/>
              </a:spcBef>
              <a:spcAft>
                <a:spcPts val="0"/>
              </a:spcAft>
              <a:buClr>
                <a:srgbClr val="173F80"/>
              </a:buClr>
              <a:buSzPct val="100000"/>
              <a:buFont typeface="Calibri"/>
              <a:buNone/>
            </a:pPr>
            <a:endParaRPr sz="2000" b="0" i="0" u="none" strike="noStrike" cap="none">
              <a:solidFill>
                <a:srgbClr val="173F80"/>
              </a:solidFill>
              <a:latin typeface="Calibri"/>
              <a:ea typeface="Calibri"/>
              <a:cs typeface="Calibri"/>
              <a:sym typeface="Calibri"/>
            </a:endParaRPr>
          </a:p>
          <a:p>
            <a:pPr marL="457200" marR="0" lvl="0" indent="-457200" algn="l" rtl="0">
              <a:spcBef>
                <a:spcPts val="1200"/>
              </a:spcBef>
              <a:spcAft>
                <a:spcPts val="0"/>
              </a:spcAft>
              <a:buClr>
                <a:srgbClr val="173F80"/>
              </a:buClr>
              <a:buSzPct val="100000"/>
              <a:buFont typeface="Calibri"/>
              <a:buNone/>
            </a:pPr>
            <a:endParaRPr sz="2400" b="0" i="0" u="none" strike="noStrike" cap="none">
              <a:solidFill>
                <a:srgbClr val="173F8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685800" y="1066800"/>
            <a:ext cx="7924799" cy="3429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National Guidelines and Data</a:t>
            </a:r>
          </a:p>
        </p:txBody>
      </p:sp>
      <p:sp>
        <p:nvSpPr>
          <p:cNvPr id="140" name="Shape 140"/>
          <p:cNvSpPr txBox="1">
            <a:spLocks noGrp="1"/>
          </p:cNvSpPr>
          <p:nvPr>
            <p:ph type="body" idx="1"/>
          </p:nvPr>
        </p:nvSpPr>
        <p:spPr>
          <a:xfrm>
            <a:off x="685800" y="1371600"/>
            <a:ext cx="7924799" cy="403860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None/>
            </a:pPr>
            <a:endParaRPr sz="2600" b="0" i="0" u="none" strike="noStrike" cap="none">
              <a:solidFill>
                <a:srgbClr val="173F8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381000"/>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173F80"/>
                </a:solidFill>
                <a:latin typeface="Calibri"/>
                <a:ea typeface="Calibri"/>
                <a:cs typeface="Calibri"/>
                <a:sym typeface="Calibri"/>
              </a:rPr>
              <a:t>National Physical Activity Guidelines</a:t>
            </a:r>
          </a:p>
        </p:txBody>
      </p:sp>
      <p:sp>
        <p:nvSpPr>
          <p:cNvPr id="147" name="Shape 147"/>
          <p:cNvSpPr txBox="1">
            <a:spLocks noGrp="1"/>
          </p:cNvSpPr>
          <p:nvPr>
            <p:ph type="body" idx="1"/>
          </p:nvPr>
        </p:nvSpPr>
        <p:spPr>
          <a:xfrm>
            <a:off x="457200" y="1828800"/>
            <a:ext cx="4876799" cy="4343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60 minutes Aerobic</a:t>
            </a:r>
          </a:p>
          <a:p>
            <a:pPr marL="742950" marR="0" lvl="1" indent="-285750" algn="l" rtl="0">
              <a:spcBef>
                <a:spcPts val="80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Muscle strengthening</a:t>
            </a:r>
          </a:p>
          <a:p>
            <a:pPr marL="742950" marR="0" lvl="1" indent="-285750" algn="l" rtl="0">
              <a:spcBef>
                <a:spcPts val="80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Bone strengthening</a:t>
            </a:r>
          </a:p>
          <a:p>
            <a:pPr marL="342900" marR="0" lvl="0" indent="-342900" algn="l" rtl="0">
              <a:spcBef>
                <a:spcPts val="120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Age-appropriate </a:t>
            </a:r>
          </a:p>
          <a:p>
            <a:pPr marL="342900" marR="0" lvl="0" indent="-342900" algn="l" rtl="0">
              <a:spcBef>
                <a:spcPts val="120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Enjoyable</a:t>
            </a:r>
          </a:p>
          <a:p>
            <a:pPr marL="342900" marR="0" lvl="0" indent="-342900" algn="l" rtl="0">
              <a:spcBef>
                <a:spcPts val="1200"/>
              </a:spcBef>
              <a:spcAft>
                <a:spcPts val="0"/>
              </a:spcAft>
              <a:buClr>
                <a:srgbClr val="173F80"/>
              </a:buClr>
              <a:buSzPct val="100000"/>
              <a:buFont typeface="Arial"/>
              <a:buChar char="•"/>
            </a:pPr>
            <a:r>
              <a:rPr lang="en-US" sz="2800" b="0" i="0" u="none" strike="noStrike" cap="none">
                <a:solidFill>
                  <a:srgbClr val="173F80"/>
                </a:solidFill>
                <a:latin typeface="Calibri"/>
                <a:ea typeface="Calibri"/>
                <a:cs typeface="Calibri"/>
                <a:sym typeface="Calibri"/>
              </a:rPr>
              <a:t> Variety</a:t>
            </a:r>
          </a:p>
        </p:txBody>
      </p:sp>
      <p:sp>
        <p:nvSpPr>
          <p:cNvPr id="148" name="Shape 148"/>
          <p:cNvSpPr txBox="1"/>
          <p:nvPr/>
        </p:nvSpPr>
        <p:spPr>
          <a:xfrm>
            <a:off x="2667000" y="5638800"/>
            <a:ext cx="5638800" cy="3381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b="0" i="0" u="none" strike="noStrike" cap="none">
                <a:solidFill>
                  <a:schemeClr val="dk1"/>
                </a:solidFill>
                <a:latin typeface="Arial"/>
                <a:ea typeface="Arial"/>
                <a:cs typeface="Arial"/>
                <a:sym typeface="Arial"/>
              </a:rPr>
              <a:t>Physical Activity Guidelines Advisory Committee. Physical Activity Guidelines Advisory Committee Report, 2008. </a:t>
            </a:r>
          </a:p>
          <a:p>
            <a:pPr marL="0" marR="0" lvl="0" indent="0" algn="l" rtl="0">
              <a:spcBef>
                <a:spcPts val="0"/>
              </a:spcBef>
              <a:spcAft>
                <a:spcPts val="0"/>
              </a:spcAft>
              <a:buSzPct val="25000"/>
              <a:buNone/>
            </a:pPr>
            <a:r>
              <a:rPr lang="en-US" sz="800" b="0" i="0" u="none" strike="noStrike" cap="none">
                <a:solidFill>
                  <a:schemeClr val="dk1"/>
                </a:solidFill>
                <a:latin typeface="Arial"/>
                <a:ea typeface="Arial"/>
                <a:cs typeface="Arial"/>
                <a:sym typeface="Arial"/>
              </a:rPr>
              <a:t>Washington, DC: U.S. Department of Health and Human Services; 2008.</a:t>
            </a:r>
          </a:p>
        </p:txBody>
      </p:sp>
      <p:pic>
        <p:nvPicPr>
          <p:cNvPr id="149" name="Shape 149" descr="C:\Users\kschoef\AppData\Local\Microsoft\Windows\Temporary Internet Files\Content.IE5\6KYNQ3S3\people-running-and-jumping[1].jpg"/>
          <p:cNvPicPr preferRelativeResize="0"/>
          <p:nvPr/>
        </p:nvPicPr>
        <p:blipFill rotWithShape="1">
          <a:blip r:embed="rId3">
            <a:alphaModFix/>
          </a:blip>
          <a:srcRect/>
          <a:stretch/>
        </p:blipFill>
        <p:spPr>
          <a:xfrm>
            <a:off x="5257800" y="2057400"/>
            <a:ext cx="3316223" cy="2340863"/>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304800"/>
            <a:ext cx="83057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173F80"/>
              </a:buClr>
              <a:buSzPct val="25000"/>
              <a:buFont typeface="Calibri"/>
              <a:buNone/>
            </a:pPr>
            <a:r>
              <a:rPr lang="en-US" sz="4000" b="1" i="0" u="none" strike="noStrike" cap="none">
                <a:solidFill>
                  <a:srgbClr val="173F80"/>
                </a:solidFill>
                <a:latin typeface="Calibri"/>
                <a:ea typeface="Calibri"/>
                <a:cs typeface="Calibri"/>
                <a:sym typeface="Calibri"/>
              </a:rPr>
              <a:t>Recommendations for </a:t>
            </a:r>
            <a:br>
              <a:rPr lang="en-US" sz="4000" b="1" i="0" u="none" strike="noStrike" cap="none">
                <a:solidFill>
                  <a:srgbClr val="173F80"/>
                </a:solidFill>
                <a:latin typeface="Calibri"/>
                <a:ea typeface="Calibri"/>
                <a:cs typeface="Calibri"/>
                <a:sym typeface="Calibri"/>
              </a:rPr>
            </a:br>
            <a:r>
              <a:rPr lang="en-US" sz="4000" b="1" i="0" u="none" strike="noStrike" cap="none">
                <a:solidFill>
                  <a:srgbClr val="173F80"/>
                </a:solidFill>
                <a:latin typeface="Calibri"/>
                <a:ea typeface="Calibri"/>
                <a:cs typeface="Calibri"/>
                <a:sym typeface="Calibri"/>
              </a:rPr>
              <a:t>School-Based Physical Activity</a:t>
            </a:r>
          </a:p>
        </p:txBody>
      </p:sp>
      <p:pic>
        <p:nvPicPr>
          <p:cNvPr id="156" name="Shape 156"/>
          <p:cNvPicPr preferRelativeResize="0"/>
          <p:nvPr/>
        </p:nvPicPr>
        <p:blipFill rotWithShape="1">
          <a:blip r:embed="rId3">
            <a:alphaModFix/>
          </a:blip>
          <a:srcRect/>
          <a:stretch/>
        </p:blipFill>
        <p:spPr>
          <a:xfrm>
            <a:off x="457200" y="1828800"/>
            <a:ext cx="2263605" cy="2987960"/>
          </a:xfrm>
          <a:prstGeom prst="rect">
            <a:avLst/>
          </a:prstGeom>
          <a:noFill/>
          <a:ln w="9525" cap="flat" cmpd="sng">
            <a:solidFill>
              <a:schemeClr val="accent2"/>
            </a:solidFill>
            <a:prstDash val="solid"/>
            <a:miter/>
            <a:headEnd type="none" w="med" len="med"/>
            <a:tailEnd type="none" w="med" len="med"/>
          </a:ln>
        </p:spPr>
      </p:pic>
      <p:pic>
        <p:nvPicPr>
          <p:cNvPr id="157" name="Shape 157"/>
          <p:cNvPicPr preferRelativeResize="0"/>
          <p:nvPr/>
        </p:nvPicPr>
        <p:blipFill rotWithShape="1">
          <a:blip r:embed="rId4">
            <a:alphaModFix/>
          </a:blip>
          <a:srcRect/>
          <a:stretch/>
        </p:blipFill>
        <p:spPr>
          <a:xfrm>
            <a:off x="3200400" y="1828800"/>
            <a:ext cx="2333625" cy="2995511"/>
          </a:xfrm>
          <a:prstGeom prst="rect">
            <a:avLst/>
          </a:prstGeom>
          <a:noFill/>
          <a:ln>
            <a:noFill/>
          </a:ln>
        </p:spPr>
      </p:pic>
      <p:pic>
        <p:nvPicPr>
          <p:cNvPr id="158" name="Shape 158"/>
          <p:cNvPicPr preferRelativeResize="0"/>
          <p:nvPr/>
        </p:nvPicPr>
        <p:blipFill rotWithShape="1">
          <a:blip r:embed="rId5">
            <a:alphaModFix/>
          </a:blip>
          <a:srcRect/>
          <a:stretch/>
        </p:blipFill>
        <p:spPr>
          <a:xfrm>
            <a:off x="4114800" y="5486400"/>
            <a:ext cx="2662236" cy="541976"/>
          </a:xfrm>
          <a:prstGeom prst="rect">
            <a:avLst/>
          </a:prstGeom>
          <a:noFill/>
          <a:ln w="9525" cap="flat" cmpd="sng">
            <a:solidFill>
              <a:schemeClr val="accent2"/>
            </a:solidFill>
            <a:prstDash val="solid"/>
            <a:miter/>
            <a:headEnd type="none" w="med" len="med"/>
            <a:tailEnd type="none" w="med" len="med"/>
          </a:ln>
        </p:spPr>
      </p:pic>
      <p:pic>
        <p:nvPicPr>
          <p:cNvPr id="159" name="Shape 159"/>
          <p:cNvPicPr preferRelativeResize="0"/>
          <p:nvPr/>
        </p:nvPicPr>
        <p:blipFill rotWithShape="1">
          <a:blip r:embed="rId6">
            <a:alphaModFix/>
          </a:blip>
          <a:srcRect l="32374" t="15359" r="32895" b="6515"/>
          <a:stretch/>
        </p:blipFill>
        <p:spPr>
          <a:xfrm>
            <a:off x="6019800" y="1828800"/>
            <a:ext cx="2438399" cy="3083858"/>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SHAPE America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APE America Text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5913</Words>
  <Application>Microsoft Office PowerPoint</Application>
  <PresentationFormat>On-screen Show (4:3)</PresentationFormat>
  <Paragraphs>652</Paragraphs>
  <Slides>59</Slides>
  <Notes>55</Notes>
  <HiddenSlides>0</HiddenSlides>
  <MMClips>5</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59</vt:i4>
      </vt:variant>
    </vt:vector>
  </HeadingPairs>
  <TitlesOfParts>
    <vt:vector size="69" baseType="lpstr">
      <vt:lpstr>Cambria</vt:lpstr>
      <vt:lpstr>Calibri</vt:lpstr>
      <vt:lpstr>Noto Sans Symbols</vt:lpstr>
      <vt:lpstr>Source Sans Pro</vt:lpstr>
      <vt:lpstr>Franklin Gothic</vt:lpstr>
      <vt:lpstr>Arial</vt:lpstr>
      <vt:lpstr>Merriweather Sans</vt:lpstr>
      <vt:lpstr>SHAPE America PowerPoint Template</vt:lpstr>
      <vt:lpstr>SHAPE America Text Slide</vt:lpstr>
      <vt:lpstr>simple-light-2</vt:lpstr>
      <vt:lpstr>Presidential Youth Fitness Program  Welcome</vt:lpstr>
      <vt:lpstr>Learning Environment</vt:lpstr>
      <vt:lpstr>Learning Objectives</vt:lpstr>
      <vt:lpstr>PYFP Minute to Win It</vt:lpstr>
      <vt:lpstr>Activity  Find Someone Who Knows</vt:lpstr>
      <vt:lpstr>Find Someone Who Knows…</vt:lpstr>
      <vt:lpstr>National Guidelines and Data</vt:lpstr>
      <vt:lpstr>National Physical Activity Guidelines</vt:lpstr>
      <vt:lpstr>Recommendations for  School-Based Physical Activity</vt:lpstr>
      <vt:lpstr>How Are Schools Doing?</vt:lpstr>
      <vt:lpstr>WHY?</vt:lpstr>
      <vt:lpstr>PowerPoint Presentation</vt:lpstr>
      <vt:lpstr>Making the Connection National Initiatives</vt:lpstr>
      <vt:lpstr>PowerPoint Presentation</vt:lpstr>
      <vt:lpstr>Essential Components of PE</vt:lpstr>
      <vt:lpstr>National Standards</vt:lpstr>
      <vt:lpstr>Activity Break</vt:lpstr>
      <vt:lpstr>Understanding the PYFP</vt:lpstr>
      <vt:lpstr>Mission</vt:lpstr>
      <vt:lpstr>What is it? </vt:lpstr>
      <vt:lpstr>Why is it important?</vt:lpstr>
      <vt:lpstr>Fitness Test</vt:lpstr>
      <vt:lpstr>Curl-ups</vt:lpstr>
      <vt:lpstr>Pacer Test</vt:lpstr>
      <vt:lpstr>Shoulder Stretch</vt:lpstr>
      <vt:lpstr>Trunk Lift</vt:lpstr>
      <vt:lpstr>Mile Run</vt:lpstr>
      <vt:lpstr>Walk Test</vt:lpstr>
      <vt:lpstr>Push-ups</vt:lpstr>
      <vt:lpstr>Sit and Reach</vt:lpstr>
      <vt:lpstr>8 Steps of Health-Related Fitness</vt:lpstr>
      <vt:lpstr>Activity: 8 Step Process Movement</vt:lpstr>
      <vt:lpstr> 8 Step Puzzle</vt:lpstr>
      <vt:lpstr> 8 Step Puzzle Processing</vt:lpstr>
      <vt:lpstr>Stepping it Up</vt:lpstr>
      <vt:lpstr> Stretch Break</vt:lpstr>
      <vt:lpstr>Step 1 Fitness Concepts</vt:lpstr>
      <vt:lpstr>Fitness Concepts Step 1</vt:lpstr>
      <vt:lpstr>PowerPoint Presentation</vt:lpstr>
      <vt:lpstr>Activity: Jigsaw</vt:lpstr>
      <vt:lpstr>Activity: Jigsaw</vt:lpstr>
      <vt:lpstr>Fitness Concepts Step 1</vt:lpstr>
      <vt:lpstr>Fitness Concepts Step 1</vt:lpstr>
      <vt:lpstr>Fitness Concepts Step 1</vt:lpstr>
      <vt:lpstr>Fitness Concepts Step 1</vt:lpstr>
      <vt:lpstr>Fitness Concepts Step 1</vt:lpstr>
      <vt:lpstr>Stretch Break</vt:lpstr>
      <vt:lpstr>Moving Forward with PYFP</vt:lpstr>
      <vt:lpstr>PYFP Resourses</vt:lpstr>
      <vt:lpstr>Inappropriate Uses of FitnessGram</vt:lpstr>
      <vt:lpstr>Review Health Related Fitness Education Process</vt:lpstr>
      <vt:lpstr>Action Plan</vt:lpstr>
      <vt:lpstr>3 Takeaways</vt:lpstr>
      <vt:lpstr>Resources </vt:lpstr>
      <vt:lpstr>Resources </vt:lpstr>
      <vt:lpstr>Resources</vt:lpstr>
      <vt:lpstr>Resources</vt:lpstr>
      <vt:lpstr>Resources</vt:lpstr>
      <vt:lpstr>Let’s Get Moving!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Presidential Youth Fitness Program  Welcome</dc:title>
  <dc:creator>Wolff, Brandon</dc:creator>
  <cp:lastModifiedBy>Vicki Worrell</cp:lastModifiedBy>
  <cp:revision>33</cp:revision>
  <dcterms:modified xsi:type="dcterms:W3CDTF">2017-03-30T17:31:24Z</dcterms:modified>
</cp:coreProperties>
</file>